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338" r:id="rId4"/>
    <p:sldId id="359" r:id="rId5"/>
    <p:sldId id="360" r:id="rId6"/>
    <p:sldId id="361" r:id="rId7"/>
    <p:sldId id="258" r:id="rId8"/>
    <p:sldId id="357" r:id="rId9"/>
    <p:sldId id="259" r:id="rId10"/>
    <p:sldId id="358" r:id="rId11"/>
    <p:sldId id="260" r:id="rId12"/>
    <p:sldId id="261" r:id="rId13"/>
    <p:sldId id="262" r:id="rId14"/>
    <p:sldId id="263" r:id="rId15"/>
    <p:sldId id="264" r:id="rId16"/>
    <p:sldId id="265" r:id="rId17"/>
    <p:sldId id="266" r:id="rId18"/>
    <p:sldId id="362" r:id="rId19"/>
    <p:sldId id="363" r:id="rId20"/>
    <p:sldId id="364" r:id="rId21"/>
    <p:sldId id="365" r:id="rId22"/>
    <p:sldId id="371" r:id="rId23"/>
    <p:sldId id="372" r:id="rId24"/>
    <p:sldId id="366" r:id="rId25"/>
    <p:sldId id="374" r:id="rId26"/>
    <p:sldId id="367" r:id="rId27"/>
    <p:sldId id="368" r:id="rId28"/>
    <p:sldId id="369" r:id="rId29"/>
    <p:sldId id="370" r:id="rId30"/>
    <p:sldId id="269" r:id="rId31"/>
    <p:sldId id="270" r:id="rId32"/>
    <p:sldId id="271" r:id="rId33"/>
    <p:sldId id="272" r:id="rId34"/>
    <p:sldId id="273" r:id="rId35"/>
    <p:sldId id="274" r:id="rId36"/>
    <p:sldId id="275" r:id="rId37"/>
    <p:sldId id="276" r:id="rId38"/>
    <p:sldId id="277" r:id="rId39"/>
    <p:sldId id="278" r:id="rId40"/>
    <p:sldId id="279" r:id="rId41"/>
    <p:sldId id="339" r:id="rId42"/>
    <p:sldId id="311" r:id="rId43"/>
    <p:sldId id="323" r:id="rId44"/>
    <p:sldId id="324" r:id="rId45"/>
    <p:sldId id="325" r:id="rId46"/>
    <p:sldId id="326" r:id="rId47"/>
    <p:sldId id="329" r:id="rId48"/>
    <p:sldId id="330" r:id="rId49"/>
    <p:sldId id="332" r:id="rId50"/>
    <p:sldId id="333" r:id="rId51"/>
    <p:sldId id="334" r:id="rId52"/>
    <p:sldId id="335" r:id="rId53"/>
    <p:sldId id="331" r:id="rId54"/>
    <p:sldId id="286" r:id="rId55"/>
    <p:sldId id="287" r:id="rId56"/>
    <p:sldId id="291" r:id="rId57"/>
    <p:sldId id="336" r:id="rId58"/>
    <p:sldId id="294" r:id="rId59"/>
    <p:sldId id="295" r:id="rId60"/>
    <p:sldId id="296" r:id="rId61"/>
    <p:sldId id="297" r:id="rId62"/>
    <p:sldId id="298" r:id="rId63"/>
    <p:sldId id="299" r:id="rId64"/>
    <p:sldId id="300" r:id="rId65"/>
    <p:sldId id="340" r:id="rId66"/>
    <p:sldId id="341" r:id="rId67"/>
    <p:sldId id="343" r:id="rId68"/>
    <p:sldId id="344" r:id="rId69"/>
    <p:sldId id="345" r:id="rId70"/>
    <p:sldId id="346" r:id="rId71"/>
    <p:sldId id="347" r:id="rId72"/>
    <p:sldId id="348" r:id="rId73"/>
    <p:sldId id="349" r:id="rId74"/>
    <p:sldId id="350" r:id="rId75"/>
    <p:sldId id="351" r:id="rId76"/>
    <p:sldId id="352" r:id="rId77"/>
    <p:sldId id="354" r:id="rId78"/>
    <p:sldId id="355" r:id="rId79"/>
    <p:sldId id="373"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50" d="100"/>
          <a:sy n="50" d="100"/>
        </p:scale>
        <p:origin x="-3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4A137-A015-48B3-A5AC-52B2EA12E8C1}" type="datetimeFigureOut">
              <a:rPr lang="en-GB" smtClean="0"/>
              <a:pPr/>
              <a:t>19/07/2011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CA834-A286-49A8-A2F4-D95CC90C8F6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02C333-CB0F-414E-A686-D67E1B75C127}"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99DB7-D90B-4F5D-ACB2-A6EDD055C5EB}" type="datetimeFigureOut">
              <a:rPr lang="en-GB" smtClean="0"/>
              <a:pPr/>
              <a:t>19/07/2011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BE036F-C221-40B4-BCC5-7E0EC2AE0A3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99DB7-D90B-4F5D-ACB2-A6EDD055C5EB}" type="datetimeFigureOut">
              <a:rPr lang="en-GB" smtClean="0"/>
              <a:pPr/>
              <a:t>19/07/2011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036F-C221-40B4-BCC5-7E0EC2AE0A3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accent6">
                    <a:lumMod val="75000"/>
                  </a:schemeClr>
                </a:solidFill>
              </a:rPr>
              <a:t>Switching System</a:t>
            </a:r>
            <a:endParaRPr lang="en-GB"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normAutofit fontScale="90000"/>
          </a:bodyPr>
          <a:lstStyle/>
          <a:p>
            <a:r>
              <a:rPr lang="en-GB" dirty="0" smtClean="0"/>
              <a:t>ANALYSIS OF3 stage link switching networks for non blocking</a:t>
            </a:r>
            <a:endParaRPr lang="en-US" dirty="0" smtClean="0"/>
          </a:p>
        </p:txBody>
      </p:sp>
      <p:pic>
        <p:nvPicPr>
          <p:cNvPr id="95235" name="Picture 2"/>
          <p:cNvPicPr>
            <a:picLocks noGrp="1" noChangeAspect="1" noChangeArrowheads="1"/>
          </p:cNvPicPr>
          <p:nvPr>
            <p:ph idx="1"/>
          </p:nvPr>
        </p:nvPicPr>
        <p:blipFill>
          <a:blip r:embed="rId2" cstate="print"/>
          <a:srcRect/>
          <a:stretch>
            <a:fillRect/>
          </a:stretch>
        </p:blipFill>
        <p:spPr>
          <a:xfrm>
            <a:off x="0" y="1371600"/>
            <a:ext cx="8991600" cy="5486400"/>
          </a:xfrm>
          <a:noFill/>
        </p:spPr>
      </p:pic>
      <p:cxnSp>
        <p:nvCxnSpPr>
          <p:cNvPr id="5" name="Straight Connector 4"/>
          <p:cNvCxnSpPr/>
          <p:nvPr/>
        </p:nvCxnSpPr>
        <p:spPr>
          <a:xfrm>
            <a:off x="2555776" y="1916832"/>
            <a:ext cx="360040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55776" y="213285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07904" y="3789040"/>
            <a:ext cx="12961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95936" y="2060848"/>
            <a:ext cx="648072" cy="523220"/>
          </a:xfrm>
          <a:prstGeom prst="rect">
            <a:avLst/>
          </a:prstGeom>
          <a:noFill/>
        </p:spPr>
        <p:txBody>
          <a:bodyPr wrap="square" rtlCol="0">
            <a:spAutoFit/>
          </a:bodyPr>
          <a:lstStyle/>
          <a:p>
            <a:r>
              <a:rPr lang="en-GB" sz="2800" dirty="0" smtClean="0">
                <a:solidFill>
                  <a:srgbClr val="FF0000"/>
                </a:solidFill>
              </a:rPr>
              <a:t>1</a:t>
            </a:r>
            <a:endParaRPr lang="en-GB" sz="2800" dirty="0">
              <a:solidFill>
                <a:srgbClr val="FF0000"/>
              </a:solidFill>
            </a:endParaRPr>
          </a:p>
        </p:txBody>
      </p:sp>
      <p:sp>
        <p:nvSpPr>
          <p:cNvPr id="11" name="TextBox 10"/>
          <p:cNvSpPr txBox="1"/>
          <p:nvPr/>
        </p:nvSpPr>
        <p:spPr>
          <a:xfrm>
            <a:off x="3995936" y="3861048"/>
            <a:ext cx="648072" cy="523220"/>
          </a:xfrm>
          <a:prstGeom prst="rect">
            <a:avLst/>
          </a:prstGeom>
          <a:noFill/>
        </p:spPr>
        <p:txBody>
          <a:bodyPr wrap="square" rtlCol="0">
            <a:spAutoFit/>
          </a:bodyPr>
          <a:lstStyle/>
          <a:p>
            <a:r>
              <a:rPr lang="en-GB" sz="2800" dirty="0" smtClean="0">
                <a:solidFill>
                  <a:srgbClr val="FF0000"/>
                </a:solidFill>
              </a:rPr>
              <a:t>2</a:t>
            </a:r>
            <a:endParaRPr lang="en-GB" sz="2800" dirty="0">
              <a:solidFill>
                <a:srgbClr val="FF0000"/>
              </a:solidFill>
            </a:endParaRPr>
          </a:p>
        </p:txBody>
      </p:sp>
      <p:cxnSp>
        <p:nvCxnSpPr>
          <p:cNvPr id="13" name="Straight Connector 12"/>
          <p:cNvCxnSpPr/>
          <p:nvPr/>
        </p:nvCxnSpPr>
        <p:spPr>
          <a:xfrm>
            <a:off x="3707904" y="6525344"/>
            <a:ext cx="11521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07904" y="4437112"/>
            <a:ext cx="115212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95936" y="6434172"/>
            <a:ext cx="648072" cy="523220"/>
          </a:xfrm>
          <a:prstGeom prst="rect">
            <a:avLst/>
          </a:prstGeom>
          <a:noFill/>
        </p:spPr>
        <p:txBody>
          <a:bodyPr wrap="square" rtlCol="0">
            <a:spAutoFit/>
          </a:bodyPr>
          <a:lstStyle/>
          <a:p>
            <a:r>
              <a:rPr lang="en-GB" sz="2800" dirty="0" smtClean="0"/>
              <a:t>1</a:t>
            </a:r>
            <a:endParaRPr lang="en-GB" sz="2800" dirty="0"/>
          </a:p>
        </p:txBody>
      </p:sp>
      <p:sp>
        <p:nvSpPr>
          <p:cNvPr id="16" name="TextBox 15"/>
          <p:cNvSpPr txBox="1"/>
          <p:nvPr/>
        </p:nvSpPr>
        <p:spPr>
          <a:xfrm>
            <a:off x="3995936" y="4509120"/>
            <a:ext cx="648072" cy="523220"/>
          </a:xfrm>
          <a:prstGeom prst="rect">
            <a:avLst/>
          </a:prstGeom>
          <a:noFill/>
        </p:spPr>
        <p:txBody>
          <a:bodyPr wrap="square" rtlCol="0">
            <a:spAutoFit/>
          </a:bodyPr>
          <a:lstStyle/>
          <a:p>
            <a:r>
              <a:rPr lang="en-GB" sz="2800" dirty="0" smtClean="0"/>
              <a:t>2</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normAutofit fontScale="90000"/>
          </a:bodyPr>
          <a:lstStyle/>
          <a:p>
            <a:r>
              <a:rPr lang="en-GB" smtClean="0"/>
              <a:t>Non-blocking 3 stage switching network</a:t>
            </a:r>
            <a:endParaRPr lang="en-US" smtClean="0"/>
          </a:p>
        </p:txBody>
      </p:sp>
      <p:pic>
        <p:nvPicPr>
          <p:cNvPr id="97283" name="Picture 2"/>
          <p:cNvPicPr>
            <a:picLocks noGrp="1" noChangeAspect="1" noChangeArrowheads="1"/>
          </p:cNvPicPr>
          <p:nvPr>
            <p:ph idx="1"/>
          </p:nvPr>
        </p:nvPicPr>
        <p:blipFill>
          <a:blip r:embed="rId2" cstate="print"/>
          <a:srcRect/>
          <a:stretch>
            <a:fillRect/>
          </a:stretch>
        </p:blipFill>
        <p:spPr>
          <a:xfrm>
            <a:off x="0" y="1600200"/>
            <a:ext cx="9144000" cy="52578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Grp="1" noChangeAspect="1" noChangeArrowheads="1"/>
          </p:cNvPicPr>
          <p:nvPr>
            <p:ph idx="1"/>
          </p:nvPr>
        </p:nvPicPr>
        <p:blipFill>
          <a:blip r:embed="rId2" cstate="print"/>
          <a:srcRect/>
          <a:stretch>
            <a:fillRect/>
          </a:stretch>
        </p:blipFill>
        <p:spPr>
          <a:xfrm>
            <a:off x="0" y="0"/>
            <a:ext cx="9144000" cy="2247900"/>
          </a:xfrm>
          <a:noFill/>
        </p:spPr>
      </p:pic>
      <p:pic>
        <p:nvPicPr>
          <p:cNvPr id="98307" name="Picture 3"/>
          <p:cNvPicPr>
            <a:picLocks noChangeAspect="1" noChangeArrowheads="1"/>
          </p:cNvPicPr>
          <p:nvPr/>
        </p:nvPicPr>
        <p:blipFill>
          <a:blip r:embed="rId3" cstate="print"/>
          <a:srcRect/>
          <a:stretch>
            <a:fillRect/>
          </a:stretch>
        </p:blipFill>
        <p:spPr bwMode="auto">
          <a:xfrm>
            <a:off x="0" y="1981200"/>
            <a:ext cx="9144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GB" smtClean="0"/>
              <a:t>Near minimum cross points</a:t>
            </a:r>
            <a:endParaRPr lang="en-US" smtClean="0"/>
          </a:p>
        </p:txBody>
      </p:sp>
      <p:pic>
        <p:nvPicPr>
          <p:cNvPr id="99331" name="Picture 2"/>
          <p:cNvPicPr>
            <a:picLocks noGrp="1" noChangeAspect="1" noChangeArrowheads="1"/>
          </p:cNvPicPr>
          <p:nvPr>
            <p:ph idx="1"/>
          </p:nvPr>
        </p:nvPicPr>
        <p:blipFill>
          <a:blip r:embed="rId2" cstate="print"/>
          <a:srcRect/>
          <a:stretch>
            <a:fillRect/>
          </a:stretch>
        </p:blipFill>
        <p:spPr>
          <a:xfrm>
            <a:off x="0" y="1371600"/>
            <a:ext cx="9144000" cy="54864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Grp="1" noChangeAspect="1" noChangeArrowheads="1"/>
          </p:cNvPicPr>
          <p:nvPr>
            <p:ph idx="1"/>
          </p:nvPr>
        </p:nvPicPr>
        <p:blipFill>
          <a:blip r:embed="rId2" cstate="print"/>
          <a:srcRect/>
          <a:stretch>
            <a:fillRect/>
          </a:stretch>
        </p:blipFill>
        <p:spPr>
          <a:xfrm>
            <a:off x="0" y="-30163"/>
            <a:ext cx="9144000" cy="68881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endParaRPr lang="en-GB" smtClean="0"/>
          </a:p>
        </p:txBody>
      </p:sp>
      <p:sp>
        <p:nvSpPr>
          <p:cNvPr id="3075" name="Content Placeholder 2"/>
          <p:cNvSpPr>
            <a:spLocks noGrp="1"/>
          </p:cNvSpPr>
          <p:nvPr>
            <p:ph idx="1"/>
          </p:nvPr>
        </p:nvSpPr>
        <p:spPr/>
        <p:txBody>
          <a:bodyPr/>
          <a:lstStyle/>
          <a:p>
            <a:pPr eaLnBrk="1" hangingPunct="1"/>
            <a:endParaRPr lang="en-GB" smtClean="0"/>
          </a:p>
        </p:txBody>
      </p:sp>
      <p:pic>
        <p:nvPicPr>
          <p:cNvPr id="307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GB" smtClean="0"/>
          </a:p>
        </p:txBody>
      </p:sp>
      <p:pic>
        <p:nvPicPr>
          <p:cNvPr id="4099" name="Picture 2"/>
          <p:cNvPicPr>
            <a:picLocks noChangeAspect="1" noChangeArrowheads="1"/>
          </p:cNvPicPr>
          <p:nvPr/>
        </p:nvPicPr>
        <p:blipFill>
          <a:blip r:embed="rId2" cstate="print"/>
          <a:srcRect/>
          <a:stretch>
            <a:fillRect/>
          </a:stretch>
        </p:blipFill>
        <p:spPr bwMode="auto">
          <a:xfrm>
            <a:off x="0" y="0"/>
            <a:ext cx="9144000" cy="1571625"/>
          </a:xfrm>
          <a:prstGeom prst="rect">
            <a:avLst/>
          </a:prstGeom>
          <a:noFill/>
          <a:ln w="9525">
            <a:noFill/>
            <a:miter lim="800000"/>
            <a:headEnd/>
            <a:tailEnd/>
          </a:ln>
        </p:spPr>
      </p:pic>
      <p:pic>
        <p:nvPicPr>
          <p:cNvPr id="4100" name="Picture 3"/>
          <p:cNvPicPr>
            <a:picLocks noGrp="1" noChangeAspect="1" noChangeArrowheads="1"/>
          </p:cNvPicPr>
          <p:nvPr>
            <p:ph idx="1"/>
          </p:nvPr>
        </p:nvPicPr>
        <p:blipFill>
          <a:blip r:embed="rId3" cstate="print"/>
          <a:srcRect/>
          <a:stretch>
            <a:fillRect/>
          </a:stretch>
        </p:blipFill>
        <p:spPr>
          <a:xfrm>
            <a:off x="0" y="1285875"/>
            <a:ext cx="9144000" cy="557212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Working of T switch	</a:t>
            </a:r>
          </a:p>
        </p:txBody>
      </p:sp>
      <p:sp>
        <p:nvSpPr>
          <p:cNvPr id="4" name="Rectangle 3"/>
          <p:cNvSpPr/>
          <p:nvPr/>
        </p:nvSpPr>
        <p:spPr>
          <a:xfrm>
            <a:off x="1143000" y="2133600"/>
            <a:ext cx="990600"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a:t>
            </a:r>
          </a:p>
        </p:txBody>
      </p:sp>
      <p:sp>
        <p:nvSpPr>
          <p:cNvPr id="5" name="Rectangle 4"/>
          <p:cNvSpPr/>
          <p:nvPr/>
        </p:nvSpPr>
        <p:spPr>
          <a:xfrm>
            <a:off x="3962400" y="1828800"/>
            <a:ext cx="1143000" cy="1447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162800" y="2057400"/>
            <a:ext cx="990600" cy="990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a:t>
            </a:r>
          </a:p>
        </p:txBody>
      </p:sp>
      <p:sp>
        <p:nvSpPr>
          <p:cNvPr id="6150" name="TextBox 6"/>
          <p:cNvSpPr txBox="1">
            <a:spLocks noChangeArrowheads="1"/>
          </p:cNvSpPr>
          <p:nvPr/>
        </p:nvSpPr>
        <p:spPr bwMode="auto">
          <a:xfrm>
            <a:off x="1447800" y="1371600"/>
            <a:ext cx="4724400" cy="646113"/>
          </a:xfrm>
          <a:prstGeom prst="rect">
            <a:avLst/>
          </a:prstGeom>
          <a:noFill/>
          <a:ln w="9525">
            <a:noFill/>
            <a:miter lim="800000"/>
            <a:headEnd/>
            <a:tailEnd/>
          </a:ln>
        </p:spPr>
        <p:txBody>
          <a:bodyPr>
            <a:spAutoFit/>
          </a:bodyPr>
          <a:lstStyle/>
          <a:p>
            <a:r>
              <a:rPr lang="en-US"/>
              <a:t>Assume a master switch is connected with 2 RSU’s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Picture 2"/>
          <p:cNvPicPr>
            <a:picLocks noChangeAspect="1" noChangeArrowheads="1"/>
          </p:cNvPicPr>
          <p:nvPr/>
        </p:nvPicPr>
        <p:blipFill>
          <a:blip r:embed="rId3" cstate="print"/>
          <a:srcRect/>
          <a:stretch>
            <a:fillRect/>
          </a:stretch>
        </p:blipFill>
        <p:spPr bwMode="auto">
          <a:xfrm>
            <a:off x="0" y="609600"/>
            <a:ext cx="9144000" cy="3657600"/>
          </a:xfrm>
          <a:prstGeom prst="rect">
            <a:avLst/>
          </a:prstGeom>
          <a:noFill/>
          <a:ln w="9525">
            <a:noFill/>
            <a:miter lim="800000"/>
            <a:headEnd/>
            <a:tailEnd/>
          </a:ln>
        </p:spPr>
      </p:pic>
      <p:sp>
        <p:nvSpPr>
          <p:cNvPr id="7172" name="TextBox 4"/>
          <p:cNvSpPr txBox="1">
            <a:spLocks noChangeArrowheads="1"/>
          </p:cNvSpPr>
          <p:nvPr/>
        </p:nvSpPr>
        <p:spPr bwMode="auto">
          <a:xfrm>
            <a:off x="228600" y="0"/>
            <a:ext cx="8610600" cy="369888"/>
          </a:xfrm>
          <a:prstGeom prst="rect">
            <a:avLst/>
          </a:prstGeom>
          <a:noFill/>
          <a:ln w="9525">
            <a:noFill/>
            <a:miter lim="800000"/>
            <a:headEnd/>
            <a:tailEnd/>
          </a:ln>
        </p:spPr>
        <p:txBody>
          <a:bodyPr>
            <a:spAutoFit/>
          </a:bodyPr>
          <a:lstStyle/>
          <a:p>
            <a:r>
              <a:rPr lang="en-US" b="1" u="sng"/>
              <a:t>Working of T switch	</a:t>
            </a:r>
          </a:p>
        </p:txBody>
      </p:sp>
      <p:sp>
        <p:nvSpPr>
          <p:cNvPr id="7" name="Rectangle 6"/>
          <p:cNvSpPr/>
          <p:nvPr/>
        </p:nvSpPr>
        <p:spPr>
          <a:xfrm>
            <a:off x="0" y="53340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4" name="TextBox 7"/>
          <p:cNvSpPr txBox="1">
            <a:spLocks noChangeArrowheads="1"/>
          </p:cNvSpPr>
          <p:nvPr/>
        </p:nvSpPr>
        <p:spPr bwMode="auto">
          <a:xfrm>
            <a:off x="228600" y="685800"/>
            <a:ext cx="8686800" cy="369888"/>
          </a:xfrm>
          <a:prstGeom prst="rect">
            <a:avLst/>
          </a:prstGeom>
          <a:noFill/>
          <a:ln w="9525">
            <a:noFill/>
            <a:miter lim="800000"/>
            <a:headEnd/>
            <a:tailEnd/>
          </a:ln>
        </p:spPr>
        <p:txBody>
          <a:bodyPr>
            <a:spAutoFit/>
          </a:bodyPr>
          <a:lstStyle/>
          <a:p>
            <a:r>
              <a:rPr lang="en-US"/>
              <a:t>Assume a master switch is connected with 2 RSU’s  as shown in the figure below</a:t>
            </a:r>
          </a:p>
        </p:txBody>
      </p:sp>
      <p:sp>
        <p:nvSpPr>
          <p:cNvPr id="9" name="Rectangle 8"/>
          <p:cNvSpPr/>
          <p:nvPr/>
        </p:nvSpPr>
        <p:spPr>
          <a:xfrm>
            <a:off x="0" y="3276600"/>
            <a:ext cx="9144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7" name="TextBox 12"/>
          <p:cNvSpPr txBox="1">
            <a:spLocks noChangeArrowheads="1"/>
          </p:cNvSpPr>
          <p:nvPr/>
        </p:nvSpPr>
        <p:spPr bwMode="auto">
          <a:xfrm>
            <a:off x="228600" y="1066800"/>
            <a:ext cx="6858000" cy="369888"/>
          </a:xfrm>
          <a:prstGeom prst="rect">
            <a:avLst/>
          </a:prstGeom>
          <a:noFill/>
          <a:ln w="9525">
            <a:noFill/>
            <a:miter lim="800000"/>
            <a:headEnd/>
            <a:tailEnd/>
          </a:ln>
        </p:spPr>
        <p:txBody>
          <a:bodyPr>
            <a:spAutoFit/>
          </a:bodyPr>
          <a:lstStyle/>
          <a:p>
            <a:r>
              <a:rPr lang="en-US"/>
              <a:t>Assume 16 PCm systems are connetcted to from RSU to MSU</a:t>
            </a:r>
          </a:p>
        </p:txBody>
      </p:sp>
      <p:sp>
        <p:nvSpPr>
          <p:cNvPr id="7178" name="TextBox 13"/>
          <p:cNvSpPr txBox="1">
            <a:spLocks noChangeArrowheads="1"/>
          </p:cNvSpPr>
          <p:nvPr/>
        </p:nvSpPr>
        <p:spPr bwMode="auto">
          <a:xfrm>
            <a:off x="152400" y="3429000"/>
            <a:ext cx="6858000" cy="923925"/>
          </a:xfrm>
          <a:prstGeom prst="rect">
            <a:avLst/>
          </a:prstGeom>
          <a:noFill/>
          <a:ln w="9525">
            <a:noFill/>
            <a:miter lim="800000"/>
            <a:headEnd/>
            <a:tailEnd/>
          </a:ln>
        </p:spPr>
        <p:txBody>
          <a:bodyPr>
            <a:spAutoFit/>
          </a:bodyPr>
          <a:lstStyle/>
          <a:p>
            <a:r>
              <a:rPr lang="en-US"/>
              <a:t>Now assume that A is speaking with B</a:t>
            </a:r>
          </a:p>
          <a:p>
            <a:r>
              <a:rPr lang="en-US"/>
              <a:t>A speaks in p1 TS5 and B in p16 TS10</a:t>
            </a:r>
          </a:p>
          <a:p>
            <a:endParaRPr lang="en-US"/>
          </a:p>
        </p:txBody>
      </p:sp>
      <p:pic>
        <p:nvPicPr>
          <p:cNvPr id="18" name="Picture 17" descr="6408D+.jpg"/>
          <p:cNvPicPr>
            <a:picLocks noChangeAspect="1"/>
          </p:cNvPicPr>
          <p:nvPr/>
        </p:nvPicPr>
        <p:blipFill>
          <a:blip r:embed="rId4" cstate="print"/>
          <a:srcRect/>
          <a:stretch>
            <a:fillRect/>
          </a:stretch>
        </p:blipFill>
        <p:spPr bwMode="auto">
          <a:xfrm>
            <a:off x="228600" y="2438400"/>
            <a:ext cx="457200" cy="385763"/>
          </a:xfrm>
          <a:prstGeom prst="rect">
            <a:avLst/>
          </a:prstGeom>
          <a:noFill/>
          <a:ln w="9525">
            <a:noFill/>
            <a:miter lim="800000"/>
            <a:headEnd/>
            <a:tailEnd/>
          </a:ln>
        </p:spPr>
      </p:pic>
      <p:pic>
        <p:nvPicPr>
          <p:cNvPr id="19" name="Picture 18" descr="6408D+.jpg"/>
          <p:cNvPicPr>
            <a:picLocks noChangeAspect="1"/>
          </p:cNvPicPr>
          <p:nvPr/>
        </p:nvPicPr>
        <p:blipFill>
          <a:blip r:embed="rId4" cstate="print"/>
          <a:srcRect/>
          <a:stretch>
            <a:fillRect/>
          </a:stretch>
        </p:blipFill>
        <p:spPr bwMode="auto">
          <a:xfrm>
            <a:off x="6629400" y="2362200"/>
            <a:ext cx="457200" cy="385763"/>
          </a:xfrm>
          <a:prstGeom prst="rect">
            <a:avLst/>
          </a:prstGeom>
          <a:noFill/>
          <a:ln w="9525">
            <a:noFill/>
            <a:miter lim="800000"/>
            <a:headEnd/>
            <a:tailEnd/>
          </a:ln>
        </p:spPr>
      </p:pic>
      <p:sp>
        <p:nvSpPr>
          <p:cNvPr id="20" name="TextBox 19"/>
          <p:cNvSpPr txBox="1">
            <a:spLocks noChangeArrowheads="1"/>
          </p:cNvSpPr>
          <p:nvPr/>
        </p:nvSpPr>
        <p:spPr bwMode="auto">
          <a:xfrm>
            <a:off x="304800" y="2743200"/>
            <a:ext cx="457200" cy="369888"/>
          </a:xfrm>
          <a:prstGeom prst="rect">
            <a:avLst/>
          </a:prstGeom>
          <a:noFill/>
          <a:ln w="9525">
            <a:noFill/>
            <a:miter lim="800000"/>
            <a:headEnd/>
            <a:tailEnd/>
          </a:ln>
        </p:spPr>
        <p:txBody>
          <a:bodyPr>
            <a:spAutoFit/>
          </a:bodyPr>
          <a:lstStyle/>
          <a:p>
            <a:r>
              <a:rPr lang="en-US"/>
              <a:t>A</a:t>
            </a:r>
          </a:p>
        </p:txBody>
      </p:sp>
      <p:sp>
        <p:nvSpPr>
          <p:cNvPr id="22" name="TextBox 21"/>
          <p:cNvSpPr txBox="1">
            <a:spLocks noChangeArrowheads="1"/>
          </p:cNvSpPr>
          <p:nvPr/>
        </p:nvSpPr>
        <p:spPr bwMode="auto">
          <a:xfrm>
            <a:off x="6705600" y="2667000"/>
            <a:ext cx="457200" cy="369888"/>
          </a:xfrm>
          <a:prstGeom prst="rect">
            <a:avLst/>
          </a:prstGeom>
          <a:noFill/>
          <a:ln w="9525">
            <a:noFill/>
            <a:miter lim="800000"/>
            <a:headEnd/>
            <a:tailEnd/>
          </a:ln>
        </p:spPr>
        <p:txBody>
          <a:bodyPr>
            <a:spAutoFit/>
          </a:bodyPr>
          <a:lstStyle/>
          <a:p>
            <a:r>
              <a:rPr lang="en-US"/>
              <a:t>B</a:t>
            </a:r>
          </a:p>
        </p:txBody>
      </p:sp>
      <p:sp>
        <p:nvSpPr>
          <p:cNvPr id="23" name="TextBox 13"/>
          <p:cNvSpPr txBox="1">
            <a:spLocks noChangeArrowheads="1"/>
          </p:cNvSpPr>
          <p:nvPr/>
        </p:nvSpPr>
        <p:spPr bwMode="auto">
          <a:xfrm>
            <a:off x="0" y="4191000"/>
            <a:ext cx="6858000" cy="369888"/>
          </a:xfrm>
          <a:prstGeom prst="rect">
            <a:avLst/>
          </a:prstGeom>
          <a:noFill/>
          <a:ln w="9525">
            <a:noFill/>
            <a:miter lim="800000"/>
            <a:headEnd/>
            <a:tailEnd/>
          </a:ln>
        </p:spPr>
        <p:txBody>
          <a:bodyPr>
            <a:spAutoFit/>
          </a:bodyPr>
          <a:lstStyle/>
          <a:p>
            <a:r>
              <a:rPr lang="en-US"/>
              <a:t>What will happen at the master switch C ?</a:t>
            </a:r>
          </a:p>
        </p:txBody>
      </p:sp>
      <p:sp>
        <p:nvSpPr>
          <p:cNvPr id="24" name="TextBox 13"/>
          <p:cNvSpPr txBox="1">
            <a:spLocks noChangeArrowheads="1"/>
          </p:cNvSpPr>
          <p:nvPr/>
        </p:nvSpPr>
        <p:spPr bwMode="auto">
          <a:xfrm>
            <a:off x="0" y="5715000"/>
            <a:ext cx="6858000" cy="369888"/>
          </a:xfrm>
          <a:prstGeom prst="rect">
            <a:avLst/>
          </a:prstGeom>
          <a:noFill/>
          <a:ln w="9525">
            <a:noFill/>
            <a:miter lim="800000"/>
            <a:headEnd/>
            <a:tailEnd/>
          </a:ln>
        </p:spPr>
        <p:txBody>
          <a:bodyPr>
            <a:spAutoFit/>
          </a:bodyPr>
          <a:lstStyle/>
          <a:p>
            <a:r>
              <a:rPr lang="en-US"/>
              <a:t>A’s hello !!     P</a:t>
            </a:r>
            <a:r>
              <a:rPr lang="en-US" baseline="-25000"/>
              <a:t>1f  </a:t>
            </a:r>
            <a:r>
              <a:rPr lang="en-US"/>
              <a:t>TS5------- </a:t>
            </a:r>
            <a:r>
              <a:rPr lang="en-US">
                <a:sym typeface="Wingdings" pitchFamily="2" charset="2"/>
              </a:rPr>
              <a:t> P</a:t>
            </a:r>
            <a:r>
              <a:rPr lang="en-US" baseline="-25000">
                <a:sym typeface="Wingdings" pitchFamily="2" charset="2"/>
              </a:rPr>
              <a:t>16b  </a:t>
            </a:r>
            <a:r>
              <a:rPr lang="en-US">
                <a:sym typeface="Wingdings" pitchFamily="2" charset="2"/>
              </a:rPr>
              <a:t>TS10        B will hear.</a:t>
            </a:r>
          </a:p>
        </p:txBody>
      </p:sp>
      <p:sp>
        <p:nvSpPr>
          <p:cNvPr id="26" name="TextBox 13"/>
          <p:cNvSpPr txBox="1">
            <a:spLocks noChangeArrowheads="1"/>
          </p:cNvSpPr>
          <p:nvPr/>
        </p:nvSpPr>
        <p:spPr bwMode="auto">
          <a:xfrm>
            <a:off x="0" y="5181600"/>
            <a:ext cx="6858000" cy="369888"/>
          </a:xfrm>
          <a:prstGeom prst="rect">
            <a:avLst/>
          </a:prstGeom>
          <a:noFill/>
          <a:ln w="9525">
            <a:noFill/>
            <a:miter lim="800000"/>
            <a:headEnd/>
            <a:tailEnd/>
          </a:ln>
        </p:spPr>
        <p:txBody>
          <a:bodyPr>
            <a:spAutoFit/>
          </a:bodyPr>
          <a:lstStyle/>
          <a:p>
            <a:r>
              <a:rPr lang="en-US" b="1" u="sng"/>
              <a:t>Switching Equation</a:t>
            </a:r>
          </a:p>
        </p:txBody>
      </p:sp>
      <p:sp>
        <p:nvSpPr>
          <p:cNvPr id="27" name="TextBox 13"/>
          <p:cNvSpPr txBox="1">
            <a:spLocks noChangeArrowheads="1"/>
          </p:cNvSpPr>
          <p:nvPr/>
        </p:nvSpPr>
        <p:spPr bwMode="auto">
          <a:xfrm>
            <a:off x="0" y="6211888"/>
            <a:ext cx="6858000" cy="369887"/>
          </a:xfrm>
          <a:prstGeom prst="rect">
            <a:avLst/>
          </a:prstGeom>
          <a:noFill/>
          <a:ln w="9525">
            <a:noFill/>
            <a:miter lim="800000"/>
            <a:headEnd/>
            <a:tailEnd/>
          </a:ln>
        </p:spPr>
        <p:txBody>
          <a:bodyPr>
            <a:spAutoFit/>
          </a:bodyPr>
          <a:lstStyle/>
          <a:p>
            <a:r>
              <a:rPr lang="en-US">
                <a:sym typeface="Wingdings" pitchFamily="2" charset="2"/>
              </a:rPr>
              <a:t>B’s hello !!     P</a:t>
            </a:r>
            <a:r>
              <a:rPr lang="en-US" baseline="-25000">
                <a:sym typeface="Wingdings" pitchFamily="2" charset="2"/>
              </a:rPr>
              <a:t>16f </a:t>
            </a:r>
            <a:r>
              <a:rPr lang="en-US">
                <a:sym typeface="Wingdings" pitchFamily="2" charset="2"/>
              </a:rPr>
              <a:t>	TS10---   P</a:t>
            </a:r>
            <a:r>
              <a:rPr lang="en-US" baseline="-25000">
                <a:sym typeface="Wingdings" pitchFamily="2" charset="2"/>
              </a:rPr>
              <a:t>1b</a:t>
            </a:r>
            <a:r>
              <a:rPr lang="en-US">
                <a:sym typeface="Wingdings" pitchFamily="2" charset="2"/>
              </a:rPr>
              <a:t>   TS5          A will hear.</a:t>
            </a:r>
            <a:r>
              <a:rPr lang="en-US" baseline="-25000">
                <a:sym typeface="Wingdings" pitchFamily="2" charset="2"/>
              </a:rPr>
              <a:t>  </a:t>
            </a:r>
            <a:endParaRPr lang="en-US" baseline="-25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additive="base">
                                        <p:cTn id="11" dur="500" fill="hold"/>
                                        <p:tgtEl>
                                          <p:spTgt spid="7171"/>
                                        </p:tgtEl>
                                        <p:attrNameLst>
                                          <p:attrName>ppt_x</p:attrName>
                                        </p:attrNameLst>
                                      </p:cBhvr>
                                      <p:tavLst>
                                        <p:tav tm="0">
                                          <p:val>
                                            <p:strVal val="#ppt_x"/>
                                          </p:val>
                                        </p:tav>
                                        <p:tav tm="100000">
                                          <p:val>
                                            <p:strVal val="#ppt_x"/>
                                          </p:val>
                                        </p:tav>
                                      </p:tavLst>
                                    </p:anim>
                                    <p:anim calcmode="lin" valueType="num">
                                      <p:cBhvr additive="base">
                                        <p:cTn id="12"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heckerboard(across)">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177"/>
                                        </p:tgtEl>
                                        <p:attrNameLst>
                                          <p:attrName>style.visibility</p:attrName>
                                        </p:attrNameLst>
                                      </p:cBhvr>
                                      <p:to>
                                        <p:strVal val="visible"/>
                                      </p:to>
                                    </p:set>
                                    <p:animEffect transition="in" filter="diamond(in)">
                                      <p:cBhvr>
                                        <p:cTn id="25" dur="2000"/>
                                        <p:tgtEl>
                                          <p:spTgt spid="717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178"/>
                                        </p:tgtEl>
                                        <p:attrNameLst>
                                          <p:attrName>style.visibility</p:attrName>
                                        </p:attrNameLst>
                                      </p:cBhvr>
                                      <p:to>
                                        <p:strVal val="visible"/>
                                      </p:to>
                                    </p:set>
                                    <p:animEffect transition="in" filter="diamond(in)">
                                      <p:cBhvr>
                                        <p:cTn id="30" dur="2000"/>
                                        <p:tgtEl>
                                          <p:spTgt spid="717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diamond(in)">
                                      <p:cBhvr>
                                        <p:cTn id="45" dur="2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diamond(in)">
                                      <p:cBhvr>
                                        <p:cTn id="50" dur="20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amond(in)">
                                      <p:cBhvr>
                                        <p:cTn id="55" dur="20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diamond(in)">
                                      <p:cBhvr>
                                        <p:cTn id="6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7" grpId="0"/>
      <p:bldP spid="7178" grpId="0"/>
      <p:bldP spid="20" grpId="0"/>
      <p:bldP spid="22" grpId="0"/>
      <p:bldP spid="23" grpId="0"/>
      <p:bldP spid="24"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Switching systems</a:t>
            </a:r>
            <a:endParaRPr lang="en-GB" dirty="0"/>
          </a:p>
        </p:txBody>
      </p:sp>
      <p:sp>
        <p:nvSpPr>
          <p:cNvPr id="3" name="Content Placeholder 2"/>
          <p:cNvSpPr>
            <a:spLocks noGrp="1"/>
          </p:cNvSpPr>
          <p:nvPr>
            <p:ph idx="1"/>
          </p:nvPr>
        </p:nvSpPr>
        <p:spPr/>
        <p:txBody>
          <a:bodyPr/>
          <a:lstStyle/>
          <a:p>
            <a:r>
              <a:rPr lang="en-GB" dirty="0" smtClean="0"/>
              <a:t>Analogue type of switching</a:t>
            </a:r>
          </a:p>
          <a:p>
            <a:r>
              <a:rPr lang="en-GB" dirty="0" smtClean="0"/>
              <a:t>Multistage analogue switches</a:t>
            </a:r>
          </a:p>
          <a:p>
            <a:r>
              <a:rPr lang="en-GB" dirty="0" smtClean="0"/>
              <a:t>Digital type of switch</a:t>
            </a:r>
          </a:p>
          <a:p>
            <a:r>
              <a:rPr lang="en-GB" dirty="0" smtClean="0"/>
              <a:t>Packet switch</a:t>
            </a:r>
          </a:p>
          <a:p>
            <a:r>
              <a:rPr lang="en-GB" dirty="0" err="1" smtClean="0"/>
              <a:t>Comparision</a:t>
            </a:r>
            <a:r>
              <a:rPr lang="en-GB" dirty="0" smtClean="0"/>
              <a:t> of </a:t>
            </a:r>
            <a:r>
              <a:rPr lang="en-GB" dirty="0" err="1" smtClean="0"/>
              <a:t>circuit,message</a:t>
            </a:r>
            <a:r>
              <a:rPr lang="en-GB" dirty="0" smtClean="0"/>
              <a:t> &amp; packet switches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sz="2800" smtClean="0"/>
              <a:t>Detailed working of T-switch</a:t>
            </a:r>
            <a:br>
              <a:rPr lang="en-US" sz="2800" smtClean="0"/>
            </a:br>
            <a:r>
              <a:rPr lang="en-US" sz="2800" smtClean="0"/>
              <a:t>Timing chart</a:t>
            </a:r>
            <a:br>
              <a:rPr lang="en-US" sz="2800" smtClean="0"/>
            </a:br>
            <a:endParaRPr lang="en-US" sz="2800" smtClean="0"/>
          </a:p>
        </p:txBody>
      </p:sp>
      <p:sp>
        <p:nvSpPr>
          <p:cNvPr id="5" name="TextBox 13"/>
          <p:cNvSpPr txBox="1">
            <a:spLocks noChangeArrowheads="1"/>
          </p:cNvSpPr>
          <p:nvPr/>
        </p:nvSpPr>
        <p:spPr bwMode="auto">
          <a:xfrm>
            <a:off x="228600" y="1219200"/>
            <a:ext cx="2667000" cy="369888"/>
          </a:xfrm>
          <a:prstGeom prst="rect">
            <a:avLst/>
          </a:prstGeom>
          <a:noFill/>
          <a:ln w="9525">
            <a:noFill/>
            <a:miter lim="800000"/>
            <a:headEnd/>
            <a:tailEnd/>
          </a:ln>
        </p:spPr>
        <p:txBody>
          <a:bodyPr>
            <a:spAutoFit/>
          </a:bodyPr>
          <a:lstStyle/>
          <a:p>
            <a:r>
              <a:rPr lang="en-US" b="1">
                <a:solidFill>
                  <a:srgbClr val="0070C0"/>
                </a:solidFill>
              </a:rPr>
              <a:t>A’s hello !!     P</a:t>
            </a:r>
            <a:r>
              <a:rPr lang="en-US" b="1" baseline="-25000">
                <a:solidFill>
                  <a:srgbClr val="0070C0"/>
                </a:solidFill>
              </a:rPr>
              <a:t>1f </a:t>
            </a:r>
            <a:r>
              <a:rPr lang="en-US" b="1">
                <a:solidFill>
                  <a:srgbClr val="0070C0"/>
                </a:solidFill>
              </a:rPr>
              <a:t>TS5</a:t>
            </a:r>
            <a:endParaRPr lang="en-US" b="1">
              <a:solidFill>
                <a:srgbClr val="0070C0"/>
              </a:solidFill>
              <a:sym typeface="Wingdings" pitchFamily="2" charset="2"/>
            </a:endParaRPr>
          </a:p>
        </p:txBody>
      </p:sp>
      <p:cxnSp>
        <p:nvCxnSpPr>
          <p:cNvPr id="9" name="Straight Connector 8"/>
          <p:cNvCxnSpPr/>
          <p:nvPr/>
        </p:nvCxnSpPr>
        <p:spPr>
          <a:xfrm>
            <a:off x="1905000" y="3124200"/>
            <a:ext cx="533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9394" y="4190206"/>
            <a:ext cx="3352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362200" y="28194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4724400" y="3505200"/>
            <a:ext cx="8382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1905000" y="3810000"/>
            <a:ext cx="533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335588" y="3962400"/>
            <a:ext cx="396081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1524000" y="5943600"/>
            <a:ext cx="762000" cy="381000"/>
          </a:xfrm>
          <a:prstGeom prst="rect">
            <a:avLst/>
          </a:prstGeom>
          <a:noFill/>
          <a:ln w="9525">
            <a:noFill/>
            <a:miter lim="800000"/>
            <a:headEnd/>
            <a:tailEnd/>
          </a:ln>
        </p:spPr>
        <p:txBody>
          <a:bodyPr>
            <a:spAutoFit/>
          </a:bodyPr>
          <a:lstStyle/>
          <a:p>
            <a:r>
              <a:rPr lang="en-US"/>
              <a:t>T=0</a:t>
            </a:r>
          </a:p>
        </p:txBody>
      </p:sp>
      <p:sp>
        <p:nvSpPr>
          <p:cNvPr id="19" name="TextBox 18"/>
          <p:cNvSpPr txBox="1">
            <a:spLocks noChangeArrowheads="1"/>
          </p:cNvSpPr>
          <p:nvPr/>
        </p:nvSpPr>
        <p:spPr bwMode="auto">
          <a:xfrm>
            <a:off x="6781800" y="5954713"/>
            <a:ext cx="1295400" cy="369887"/>
          </a:xfrm>
          <a:prstGeom prst="rect">
            <a:avLst/>
          </a:prstGeom>
          <a:noFill/>
          <a:ln w="9525">
            <a:noFill/>
            <a:miter lim="800000"/>
            <a:headEnd/>
            <a:tailEnd/>
          </a:ln>
        </p:spPr>
        <p:txBody>
          <a:bodyPr>
            <a:spAutoFit/>
          </a:bodyPr>
          <a:lstStyle/>
          <a:p>
            <a:r>
              <a:rPr lang="en-US"/>
              <a:t>T=125µs</a:t>
            </a:r>
          </a:p>
        </p:txBody>
      </p:sp>
      <p:sp>
        <p:nvSpPr>
          <p:cNvPr id="24" name="Freeform 23"/>
          <p:cNvSpPr/>
          <p:nvPr/>
        </p:nvSpPr>
        <p:spPr>
          <a:xfrm>
            <a:off x="3233738" y="2327275"/>
            <a:ext cx="1730375" cy="1135063"/>
          </a:xfrm>
          <a:custGeom>
            <a:avLst/>
            <a:gdLst>
              <a:gd name="connsiteX0" fmla="*/ 0 w 1730829"/>
              <a:gd name="connsiteY0" fmla="*/ 665842 h 1133928"/>
              <a:gd name="connsiteX1" fmla="*/ 838200 w 1730829"/>
              <a:gd name="connsiteY1" fmla="*/ 78014 h 1133928"/>
              <a:gd name="connsiteX2" fmla="*/ 1730829 w 1730829"/>
              <a:gd name="connsiteY2" fmla="*/ 1133928 h 1133928"/>
              <a:gd name="connsiteX3" fmla="*/ 1730829 w 1730829"/>
              <a:gd name="connsiteY3" fmla="*/ 1133928 h 1133928"/>
            </a:gdLst>
            <a:ahLst/>
            <a:cxnLst>
              <a:cxn ang="0">
                <a:pos x="connsiteX0" y="connsiteY0"/>
              </a:cxn>
              <a:cxn ang="0">
                <a:pos x="connsiteX1" y="connsiteY1"/>
              </a:cxn>
              <a:cxn ang="0">
                <a:pos x="connsiteX2" y="connsiteY2"/>
              </a:cxn>
              <a:cxn ang="0">
                <a:pos x="connsiteX3" y="connsiteY3"/>
              </a:cxn>
            </a:cxnLst>
            <a:rect l="l" t="t" r="r" b="b"/>
            <a:pathLst>
              <a:path w="1730829" h="1133928">
                <a:moveTo>
                  <a:pt x="0" y="665842"/>
                </a:moveTo>
                <a:cubicBezTo>
                  <a:pt x="274864" y="332921"/>
                  <a:pt x="549728" y="0"/>
                  <a:pt x="838200" y="78014"/>
                </a:cubicBezTo>
                <a:cubicBezTo>
                  <a:pt x="1126672" y="156028"/>
                  <a:pt x="1730829" y="1133928"/>
                  <a:pt x="1730829" y="1133928"/>
                </a:cubicBezTo>
                <a:lnTo>
                  <a:pt x="1730829" y="1133928"/>
                </a:lnTo>
              </a:path>
            </a:pathLst>
          </a:custGeom>
          <a:ln w="317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6" name="Straight Arrow Connector 25"/>
          <p:cNvCxnSpPr/>
          <p:nvPr/>
        </p:nvCxnSpPr>
        <p:spPr>
          <a:xfrm rot="16200000" flipH="1">
            <a:off x="4419600" y="2895600"/>
            <a:ext cx="685800" cy="5334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2362200" y="3200400"/>
            <a:ext cx="762000" cy="381000"/>
          </a:xfrm>
          <a:prstGeom prst="rect">
            <a:avLst/>
          </a:prstGeom>
          <a:noFill/>
          <a:ln w="9525">
            <a:noFill/>
            <a:miter lim="800000"/>
            <a:headEnd/>
            <a:tailEnd/>
          </a:ln>
        </p:spPr>
        <p:txBody>
          <a:bodyPr>
            <a:spAutoFit/>
          </a:bodyPr>
          <a:lstStyle/>
          <a:p>
            <a:r>
              <a:rPr lang="en-US"/>
              <a:t>TS5</a:t>
            </a:r>
          </a:p>
        </p:txBody>
      </p:sp>
      <p:sp>
        <p:nvSpPr>
          <p:cNvPr id="30" name="TextBox 29"/>
          <p:cNvSpPr txBox="1">
            <a:spLocks noChangeArrowheads="1"/>
          </p:cNvSpPr>
          <p:nvPr/>
        </p:nvSpPr>
        <p:spPr bwMode="auto">
          <a:xfrm>
            <a:off x="4800600" y="3886200"/>
            <a:ext cx="762000" cy="381000"/>
          </a:xfrm>
          <a:prstGeom prst="rect">
            <a:avLst/>
          </a:prstGeom>
          <a:noFill/>
          <a:ln w="9525">
            <a:noFill/>
            <a:miter lim="800000"/>
            <a:headEnd/>
            <a:tailEnd/>
          </a:ln>
        </p:spPr>
        <p:txBody>
          <a:bodyPr>
            <a:spAutoFit/>
          </a:bodyPr>
          <a:lstStyle/>
          <a:p>
            <a:r>
              <a:rPr lang="en-US"/>
              <a:t>TS10</a:t>
            </a:r>
          </a:p>
        </p:txBody>
      </p:sp>
      <p:sp>
        <p:nvSpPr>
          <p:cNvPr id="31" name="TextBox 30"/>
          <p:cNvSpPr txBox="1">
            <a:spLocks noChangeArrowheads="1"/>
          </p:cNvSpPr>
          <p:nvPr/>
        </p:nvSpPr>
        <p:spPr bwMode="auto">
          <a:xfrm>
            <a:off x="1066800" y="2971800"/>
            <a:ext cx="762000" cy="381000"/>
          </a:xfrm>
          <a:prstGeom prst="rect">
            <a:avLst/>
          </a:prstGeom>
          <a:noFill/>
          <a:ln w="9525">
            <a:noFill/>
            <a:miter lim="800000"/>
            <a:headEnd/>
            <a:tailEnd/>
          </a:ln>
        </p:spPr>
        <p:txBody>
          <a:bodyPr>
            <a:spAutoFit/>
          </a:bodyPr>
          <a:lstStyle/>
          <a:p>
            <a:r>
              <a:rPr lang="en-US">
                <a:solidFill>
                  <a:srgbClr val="0070C0"/>
                </a:solidFill>
              </a:rPr>
              <a:t>P</a:t>
            </a:r>
            <a:r>
              <a:rPr lang="en-US" baseline="-25000">
                <a:solidFill>
                  <a:srgbClr val="0070C0"/>
                </a:solidFill>
              </a:rPr>
              <a:t>1f</a:t>
            </a:r>
          </a:p>
        </p:txBody>
      </p:sp>
      <p:sp>
        <p:nvSpPr>
          <p:cNvPr id="32" name="TextBox 31"/>
          <p:cNvSpPr txBox="1">
            <a:spLocks noChangeArrowheads="1"/>
          </p:cNvSpPr>
          <p:nvPr/>
        </p:nvSpPr>
        <p:spPr bwMode="auto">
          <a:xfrm>
            <a:off x="1066800" y="3581400"/>
            <a:ext cx="762000" cy="381000"/>
          </a:xfrm>
          <a:prstGeom prst="rect">
            <a:avLst/>
          </a:prstGeom>
          <a:noFill/>
          <a:ln w="9525">
            <a:noFill/>
            <a:miter lim="800000"/>
            <a:headEnd/>
            <a:tailEnd/>
          </a:ln>
        </p:spPr>
        <p:txBody>
          <a:bodyPr>
            <a:spAutoFit/>
          </a:bodyPr>
          <a:lstStyle/>
          <a:p>
            <a:r>
              <a:rPr lang="en-US">
                <a:solidFill>
                  <a:srgbClr val="0070C0"/>
                </a:solidFill>
              </a:rPr>
              <a:t>P</a:t>
            </a:r>
            <a:r>
              <a:rPr lang="en-US" baseline="-25000">
                <a:solidFill>
                  <a:srgbClr val="0070C0"/>
                </a:solidFill>
              </a:rPr>
              <a:t>16b</a:t>
            </a:r>
          </a:p>
        </p:txBody>
      </p:sp>
      <p:sp>
        <p:nvSpPr>
          <p:cNvPr id="33" name="TextBox 13"/>
          <p:cNvSpPr txBox="1">
            <a:spLocks noChangeArrowheads="1"/>
          </p:cNvSpPr>
          <p:nvPr/>
        </p:nvSpPr>
        <p:spPr bwMode="auto">
          <a:xfrm>
            <a:off x="228600" y="1676400"/>
            <a:ext cx="2667000" cy="369888"/>
          </a:xfrm>
          <a:prstGeom prst="rect">
            <a:avLst/>
          </a:prstGeom>
          <a:noFill/>
          <a:ln w="9525">
            <a:noFill/>
            <a:miter lim="800000"/>
            <a:headEnd/>
            <a:tailEnd/>
          </a:ln>
        </p:spPr>
        <p:txBody>
          <a:bodyPr>
            <a:spAutoFit/>
          </a:bodyPr>
          <a:lstStyle/>
          <a:p>
            <a:r>
              <a:rPr lang="en-US" b="1">
                <a:solidFill>
                  <a:srgbClr val="FF0000"/>
                </a:solidFill>
                <a:sym typeface="Wingdings" pitchFamily="2" charset="2"/>
              </a:rPr>
              <a:t>B’s hello !!     P</a:t>
            </a:r>
            <a:r>
              <a:rPr lang="en-US" b="1" baseline="-25000">
                <a:solidFill>
                  <a:srgbClr val="FF0000"/>
                </a:solidFill>
                <a:sym typeface="Wingdings" pitchFamily="2" charset="2"/>
              </a:rPr>
              <a:t>16f</a:t>
            </a:r>
            <a:r>
              <a:rPr lang="en-US" b="1">
                <a:solidFill>
                  <a:srgbClr val="FF0000"/>
                </a:solidFill>
                <a:sym typeface="Wingdings" pitchFamily="2" charset="2"/>
              </a:rPr>
              <a:t>TS10</a:t>
            </a:r>
            <a:endParaRPr lang="en-US" b="1" baseline="-25000">
              <a:solidFill>
                <a:srgbClr val="FF0000"/>
              </a:solidFill>
            </a:endParaRPr>
          </a:p>
        </p:txBody>
      </p:sp>
      <p:cxnSp>
        <p:nvCxnSpPr>
          <p:cNvPr id="37" name="Straight Connector 36"/>
          <p:cNvCxnSpPr/>
          <p:nvPr/>
        </p:nvCxnSpPr>
        <p:spPr>
          <a:xfrm>
            <a:off x="1905000" y="4722813"/>
            <a:ext cx="6553200"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5256213"/>
            <a:ext cx="6553200" cy="1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724400" y="4419600"/>
            <a:ext cx="8382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7620000" y="4953000"/>
            <a:ext cx="8382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extBox 45"/>
          <p:cNvSpPr txBox="1">
            <a:spLocks noChangeArrowheads="1"/>
          </p:cNvSpPr>
          <p:nvPr/>
        </p:nvSpPr>
        <p:spPr bwMode="auto">
          <a:xfrm>
            <a:off x="4800600" y="4724400"/>
            <a:ext cx="762000" cy="381000"/>
          </a:xfrm>
          <a:prstGeom prst="rect">
            <a:avLst/>
          </a:prstGeom>
          <a:noFill/>
          <a:ln w="9525">
            <a:noFill/>
            <a:miter lim="800000"/>
            <a:headEnd/>
            <a:tailEnd/>
          </a:ln>
        </p:spPr>
        <p:txBody>
          <a:bodyPr>
            <a:spAutoFit/>
          </a:bodyPr>
          <a:lstStyle/>
          <a:p>
            <a:r>
              <a:rPr lang="en-US"/>
              <a:t>TS10</a:t>
            </a:r>
          </a:p>
        </p:txBody>
      </p:sp>
      <p:sp>
        <p:nvSpPr>
          <p:cNvPr id="47" name="TextBox 46"/>
          <p:cNvSpPr txBox="1">
            <a:spLocks noChangeArrowheads="1"/>
          </p:cNvSpPr>
          <p:nvPr/>
        </p:nvSpPr>
        <p:spPr bwMode="auto">
          <a:xfrm>
            <a:off x="7696200" y="5334000"/>
            <a:ext cx="762000" cy="381000"/>
          </a:xfrm>
          <a:prstGeom prst="rect">
            <a:avLst/>
          </a:prstGeom>
          <a:noFill/>
          <a:ln w="9525">
            <a:noFill/>
            <a:miter lim="800000"/>
            <a:headEnd/>
            <a:tailEnd/>
          </a:ln>
        </p:spPr>
        <p:txBody>
          <a:bodyPr>
            <a:spAutoFit/>
          </a:bodyPr>
          <a:lstStyle/>
          <a:p>
            <a:r>
              <a:rPr lang="en-US"/>
              <a:t>TS5</a:t>
            </a:r>
          </a:p>
        </p:txBody>
      </p:sp>
      <p:sp>
        <p:nvSpPr>
          <p:cNvPr id="48" name="Freeform 47"/>
          <p:cNvSpPr/>
          <p:nvPr/>
        </p:nvSpPr>
        <p:spPr>
          <a:xfrm>
            <a:off x="5562600" y="3733800"/>
            <a:ext cx="2438400" cy="1143000"/>
          </a:xfrm>
          <a:custGeom>
            <a:avLst/>
            <a:gdLst>
              <a:gd name="connsiteX0" fmla="*/ 0 w 1730829"/>
              <a:gd name="connsiteY0" fmla="*/ 665842 h 1133928"/>
              <a:gd name="connsiteX1" fmla="*/ 838200 w 1730829"/>
              <a:gd name="connsiteY1" fmla="*/ 78014 h 1133928"/>
              <a:gd name="connsiteX2" fmla="*/ 1730829 w 1730829"/>
              <a:gd name="connsiteY2" fmla="*/ 1133928 h 1133928"/>
              <a:gd name="connsiteX3" fmla="*/ 1730829 w 1730829"/>
              <a:gd name="connsiteY3" fmla="*/ 1133928 h 1133928"/>
            </a:gdLst>
            <a:ahLst/>
            <a:cxnLst>
              <a:cxn ang="0">
                <a:pos x="connsiteX0" y="connsiteY0"/>
              </a:cxn>
              <a:cxn ang="0">
                <a:pos x="connsiteX1" y="connsiteY1"/>
              </a:cxn>
              <a:cxn ang="0">
                <a:pos x="connsiteX2" y="connsiteY2"/>
              </a:cxn>
              <a:cxn ang="0">
                <a:pos x="connsiteX3" y="connsiteY3"/>
              </a:cxn>
            </a:cxnLst>
            <a:rect l="l" t="t" r="r" b="b"/>
            <a:pathLst>
              <a:path w="1730829" h="1133928">
                <a:moveTo>
                  <a:pt x="0" y="665842"/>
                </a:moveTo>
                <a:cubicBezTo>
                  <a:pt x="274864" y="332921"/>
                  <a:pt x="549728" y="0"/>
                  <a:pt x="838200" y="78014"/>
                </a:cubicBezTo>
                <a:cubicBezTo>
                  <a:pt x="1126672" y="156028"/>
                  <a:pt x="1730829" y="1133928"/>
                  <a:pt x="1730829" y="1133928"/>
                </a:cubicBezTo>
                <a:lnTo>
                  <a:pt x="1730829" y="1133928"/>
                </a:lnTo>
              </a:path>
            </a:pathLst>
          </a:custGeom>
          <a:ln w="317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49" name="Straight Arrow Connector 48"/>
          <p:cNvCxnSpPr>
            <a:endCxn id="48" idx="2"/>
          </p:cNvCxnSpPr>
          <p:nvPr/>
        </p:nvCxnSpPr>
        <p:spPr>
          <a:xfrm rot="16200000" flipH="1">
            <a:off x="7353300" y="4229100"/>
            <a:ext cx="685800" cy="609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a:spLocks noChangeArrowheads="1"/>
          </p:cNvSpPr>
          <p:nvPr/>
        </p:nvSpPr>
        <p:spPr bwMode="auto">
          <a:xfrm>
            <a:off x="1066800" y="4495800"/>
            <a:ext cx="762000" cy="381000"/>
          </a:xfrm>
          <a:prstGeom prst="rect">
            <a:avLst/>
          </a:prstGeom>
          <a:noFill/>
          <a:ln w="9525">
            <a:noFill/>
            <a:miter lim="800000"/>
            <a:headEnd/>
            <a:tailEnd/>
          </a:ln>
        </p:spPr>
        <p:txBody>
          <a:bodyPr>
            <a:spAutoFit/>
          </a:bodyPr>
          <a:lstStyle/>
          <a:p>
            <a:r>
              <a:rPr lang="en-US">
                <a:solidFill>
                  <a:srgbClr val="FF0000"/>
                </a:solidFill>
              </a:rPr>
              <a:t>P</a:t>
            </a:r>
            <a:r>
              <a:rPr lang="en-US" baseline="-25000">
                <a:solidFill>
                  <a:srgbClr val="FF0000"/>
                </a:solidFill>
              </a:rPr>
              <a:t>16f</a:t>
            </a:r>
          </a:p>
        </p:txBody>
      </p:sp>
      <p:sp>
        <p:nvSpPr>
          <p:cNvPr id="52" name="TextBox 51"/>
          <p:cNvSpPr txBox="1">
            <a:spLocks noChangeArrowheads="1"/>
          </p:cNvSpPr>
          <p:nvPr/>
        </p:nvSpPr>
        <p:spPr bwMode="auto">
          <a:xfrm>
            <a:off x="1066800" y="5105400"/>
            <a:ext cx="762000" cy="381000"/>
          </a:xfrm>
          <a:prstGeom prst="rect">
            <a:avLst/>
          </a:prstGeom>
          <a:noFill/>
          <a:ln w="9525">
            <a:noFill/>
            <a:miter lim="800000"/>
            <a:headEnd/>
            <a:tailEnd/>
          </a:ln>
        </p:spPr>
        <p:txBody>
          <a:bodyPr>
            <a:spAutoFit/>
          </a:bodyPr>
          <a:lstStyle/>
          <a:p>
            <a:r>
              <a:rPr lang="en-US">
                <a:solidFill>
                  <a:srgbClr val="FF0000"/>
                </a:solidFill>
              </a:rPr>
              <a:t>P</a:t>
            </a:r>
            <a:r>
              <a:rPr lang="en-US" baseline="-25000">
                <a:solidFill>
                  <a:srgbClr val="FF0000"/>
                </a:solidFill>
              </a:rPr>
              <a:t>1b</a:t>
            </a:r>
          </a:p>
        </p:txBody>
      </p:sp>
      <p:sp>
        <p:nvSpPr>
          <p:cNvPr id="53" name="TextBox 13"/>
          <p:cNvSpPr txBox="1">
            <a:spLocks noChangeArrowheads="1"/>
          </p:cNvSpPr>
          <p:nvPr/>
        </p:nvSpPr>
        <p:spPr bwMode="auto">
          <a:xfrm>
            <a:off x="2667000" y="1219200"/>
            <a:ext cx="1066800" cy="369888"/>
          </a:xfrm>
          <a:prstGeom prst="rect">
            <a:avLst/>
          </a:prstGeom>
          <a:noFill/>
          <a:ln w="9525">
            <a:noFill/>
            <a:miter lim="800000"/>
            <a:headEnd/>
            <a:tailEnd/>
          </a:ln>
        </p:spPr>
        <p:txBody>
          <a:bodyPr>
            <a:spAutoFit/>
          </a:bodyPr>
          <a:lstStyle/>
          <a:p>
            <a:r>
              <a:rPr lang="en-US" b="1">
                <a:solidFill>
                  <a:srgbClr val="0070C0"/>
                </a:solidFill>
              </a:rPr>
              <a:t>------ </a:t>
            </a:r>
            <a:r>
              <a:rPr lang="en-US" b="1">
                <a:solidFill>
                  <a:srgbClr val="0070C0"/>
                </a:solidFill>
                <a:sym typeface="Wingdings" pitchFamily="2" charset="2"/>
              </a:rPr>
              <a:t></a:t>
            </a:r>
          </a:p>
        </p:txBody>
      </p:sp>
      <p:sp>
        <p:nvSpPr>
          <p:cNvPr id="54" name="TextBox 13"/>
          <p:cNvSpPr txBox="1">
            <a:spLocks noChangeArrowheads="1"/>
          </p:cNvSpPr>
          <p:nvPr/>
        </p:nvSpPr>
        <p:spPr bwMode="auto">
          <a:xfrm>
            <a:off x="3505200" y="1219200"/>
            <a:ext cx="6858000" cy="369888"/>
          </a:xfrm>
          <a:prstGeom prst="rect">
            <a:avLst/>
          </a:prstGeom>
          <a:noFill/>
          <a:ln w="9525">
            <a:noFill/>
            <a:miter lim="800000"/>
            <a:headEnd/>
            <a:tailEnd/>
          </a:ln>
        </p:spPr>
        <p:txBody>
          <a:bodyPr>
            <a:spAutoFit/>
          </a:bodyPr>
          <a:lstStyle/>
          <a:p>
            <a:r>
              <a:rPr lang="en-US" b="1">
                <a:solidFill>
                  <a:srgbClr val="0070C0"/>
                </a:solidFill>
                <a:sym typeface="Wingdings" pitchFamily="2" charset="2"/>
              </a:rPr>
              <a:t>P</a:t>
            </a:r>
            <a:r>
              <a:rPr lang="en-US" b="1" baseline="-25000">
                <a:solidFill>
                  <a:srgbClr val="0070C0"/>
                </a:solidFill>
                <a:sym typeface="Wingdings" pitchFamily="2" charset="2"/>
              </a:rPr>
              <a:t>16b  </a:t>
            </a:r>
            <a:r>
              <a:rPr lang="en-US" b="1">
                <a:solidFill>
                  <a:srgbClr val="0070C0"/>
                </a:solidFill>
                <a:sym typeface="Wingdings" pitchFamily="2" charset="2"/>
              </a:rPr>
              <a:t>TS10      B will hear.</a:t>
            </a:r>
          </a:p>
        </p:txBody>
      </p:sp>
      <p:sp>
        <p:nvSpPr>
          <p:cNvPr id="55" name="TextBox 13"/>
          <p:cNvSpPr txBox="1">
            <a:spLocks noChangeArrowheads="1"/>
          </p:cNvSpPr>
          <p:nvPr/>
        </p:nvSpPr>
        <p:spPr bwMode="auto">
          <a:xfrm>
            <a:off x="2819400" y="1676400"/>
            <a:ext cx="838200" cy="369888"/>
          </a:xfrm>
          <a:prstGeom prst="rect">
            <a:avLst/>
          </a:prstGeom>
          <a:noFill/>
          <a:ln w="9525">
            <a:noFill/>
            <a:miter lim="800000"/>
            <a:headEnd/>
            <a:tailEnd/>
          </a:ln>
        </p:spPr>
        <p:txBody>
          <a:bodyPr>
            <a:spAutoFit/>
          </a:bodyPr>
          <a:lstStyle/>
          <a:p>
            <a:r>
              <a:rPr lang="en-US" b="1">
                <a:solidFill>
                  <a:srgbClr val="FF0000"/>
                </a:solidFill>
                <a:sym typeface="Wingdings" pitchFamily="2" charset="2"/>
              </a:rPr>
              <a:t>---- </a:t>
            </a:r>
            <a:endParaRPr lang="en-US" b="1" baseline="-25000">
              <a:solidFill>
                <a:srgbClr val="FF0000"/>
              </a:solidFill>
            </a:endParaRPr>
          </a:p>
        </p:txBody>
      </p:sp>
      <p:sp>
        <p:nvSpPr>
          <p:cNvPr id="60" name="TextBox 13"/>
          <p:cNvSpPr txBox="1">
            <a:spLocks noChangeArrowheads="1"/>
          </p:cNvSpPr>
          <p:nvPr/>
        </p:nvSpPr>
        <p:spPr bwMode="auto">
          <a:xfrm>
            <a:off x="3505200" y="1676400"/>
            <a:ext cx="3581400" cy="369888"/>
          </a:xfrm>
          <a:prstGeom prst="rect">
            <a:avLst/>
          </a:prstGeom>
          <a:noFill/>
          <a:ln w="9525">
            <a:noFill/>
            <a:miter lim="800000"/>
            <a:headEnd/>
            <a:tailEnd/>
          </a:ln>
        </p:spPr>
        <p:txBody>
          <a:bodyPr>
            <a:spAutoFit/>
          </a:bodyPr>
          <a:lstStyle/>
          <a:p>
            <a:r>
              <a:rPr lang="en-US" b="1">
                <a:solidFill>
                  <a:srgbClr val="FF0000"/>
                </a:solidFill>
                <a:sym typeface="Wingdings" pitchFamily="2" charset="2"/>
              </a:rPr>
              <a:t>P</a:t>
            </a:r>
            <a:r>
              <a:rPr lang="en-US" b="1" baseline="-25000">
                <a:solidFill>
                  <a:srgbClr val="FF0000"/>
                </a:solidFill>
                <a:sym typeface="Wingdings" pitchFamily="2" charset="2"/>
              </a:rPr>
              <a:t>1b</a:t>
            </a:r>
            <a:r>
              <a:rPr lang="en-US" b="1">
                <a:solidFill>
                  <a:srgbClr val="FF0000"/>
                </a:solidFill>
                <a:sym typeface="Wingdings" pitchFamily="2" charset="2"/>
              </a:rPr>
              <a:t> TS5          A will hear.</a:t>
            </a:r>
            <a:r>
              <a:rPr lang="en-US" b="1" baseline="-25000">
                <a:solidFill>
                  <a:srgbClr val="FF0000"/>
                </a:solidFill>
                <a:sym typeface="Wingdings" pitchFamily="2" charset="2"/>
              </a:rPr>
              <a:t>  </a:t>
            </a:r>
            <a:endParaRPr lang="en-US" b="1" baseline="-2500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ppt_x"/>
                                          </p:val>
                                        </p:tav>
                                        <p:tav tm="100000">
                                          <p:val>
                                            <p:strVal val="#ppt_x"/>
                                          </p:val>
                                        </p:tav>
                                      </p:tavLst>
                                    </p:anim>
                                    <p:anim calcmode="lin" valueType="num">
                                      <p:cBhvr additive="base">
                                        <p:cTn id="9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ppt_x"/>
                                          </p:val>
                                        </p:tav>
                                        <p:tav tm="100000">
                                          <p:val>
                                            <p:strVal val="#ppt_x"/>
                                          </p:val>
                                        </p:tav>
                                      </p:tavLst>
                                    </p:anim>
                                    <p:anim calcmode="lin" valueType="num">
                                      <p:cBhvr additive="base">
                                        <p:cTn id="9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500" fill="hold"/>
                                        <p:tgtEl>
                                          <p:spTgt spid="51"/>
                                        </p:tgtEl>
                                        <p:attrNameLst>
                                          <p:attrName>ppt_x</p:attrName>
                                        </p:attrNameLst>
                                      </p:cBhvr>
                                      <p:tavLst>
                                        <p:tav tm="0">
                                          <p:val>
                                            <p:strVal val="#ppt_x"/>
                                          </p:val>
                                        </p:tav>
                                        <p:tav tm="100000">
                                          <p:val>
                                            <p:strVal val="#ppt_x"/>
                                          </p:val>
                                        </p:tav>
                                      </p:tavLst>
                                    </p:anim>
                                    <p:anim calcmode="lin" valueType="num">
                                      <p:cBhvr additive="base">
                                        <p:cTn id="102" dur="500" fill="hold"/>
                                        <p:tgtEl>
                                          <p:spTgt spid="5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 calcmode="lin" valueType="num">
                                      <p:cBhvr additive="base">
                                        <p:cTn id="105" dur="500" fill="hold"/>
                                        <p:tgtEl>
                                          <p:spTgt spid="43"/>
                                        </p:tgtEl>
                                        <p:attrNameLst>
                                          <p:attrName>ppt_x</p:attrName>
                                        </p:attrNameLst>
                                      </p:cBhvr>
                                      <p:tavLst>
                                        <p:tav tm="0">
                                          <p:val>
                                            <p:strVal val="#ppt_x"/>
                                          </p:val>
                                        </p:tav>
                                        <p:tav tm="100000">
                                          <p:val>
                                            <p:strVal val="#ppt_x"/>
                                          </p:val>
                                        </p:tav>
                                      </p:tavLst>
                                    </p:anim>
                                    <p:anim calcmode="lin" valueType="num">
                                      <p:cBhvr additive="base">
                                        <p:cTn id="106" dur="500" fill="hold"/>
                                        <p:tgtEl>
                                          <p:spTgt spid="4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ppt_x"/>
                                          </p:val>
                                        </p:tav>
                                        <p:tav tm="100000">
                                          <p:val>
                                            <p:strVal val="#ppt_x"/>
                                          </p:val>
                                        </p:tav>
                                      </p:tavLst>
                                    </p:anim>
                                    <p:anim calcmode="lin" valueType="num">
                                      <p:cBhvr additive="base">
                                        <p:cTn id="11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ppt_x"/>
                                          </p:val>
                                        </p:tav>
                                        <p:tav tm="100000">
                                          <p:val>
                                            <p:strVal val="#ppt_x"/>
                                          </p:val>
                                        </p:tav>
                                      </p:tavLst>
                                    </p:anim>
                                    <p:anim calcmode="lin" valueType="num">
                                      <p:cBhvr additive="base">
                                        <p:cTn id="11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anim calcmode="lin" valueType="num">
                                      <p:cBhvr additive="base">
                                        <p:cTn id="127" dur="500" fill="hold"/>
                                        <p:tgtEl>
                                          <p:spTgt spid="48"/>
                                        </p:tgtEl>
                                        <p:attrNameLst>
                                          <p:attrName>ppt_x</p:attrName>
                                        </p:attrNameLst>
                                      </p:cBhvr>
                                      <p:tavLst>
                                        <p:tav tm="0">
                                          <p:val>
                                            <p:strVal val="#ppt_x"/>
                                          </p:val>
                                        </p:tav>
                                        <p:tav tm="100000">
                                          <p:val>
                                            <p:strVal val="#ppt_x"/>
                                          </p:val>
                                        </p:tav>
                                      </p:tavLst>
                                    </p:anim>
                                    <p:anim calcmode="lin" valueType="num">
                                      <p:cBhvr additive="base">
                                        <p:cTn id="128" dur="500" fill="hold"/>
                                        <p:tgtEl>
                                          <p:spTgt spid="48"/>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additive="base">
                                        <p:cTn id="135" dur="500" fill="hold"/>
                                        <p:tgtEl>
                                          <p:spTgt spid="44"/>
                                        </p:tgtEl>
                                        <p:attrNameLst>
                                          <p:attrName>ppt_x</p:attrName>
                                        </p:attrNameLst>
                                      </p:cBhvr>
                                      <p:tavLst>
                                        <p:tav tm="0">
                                          <p:val>
                                            <p:strVal val="#ppt_x"/>
                                          </p:val>
                                        </p:tav>
                                        <p:tav tm="100000">
                                          <p:val>
                                            <p:strVal val="#ppt_x"/>
                                          </p:val>
                                        </p:tav>
                                      </p:tavLst>
                                    </p:anim>
                                    <p:anim calcmode="lin" valueType="num">
                                      <p:cBhvr additive="base">
                                        <p:cTn id="136" dur="500" fill="hold"/>
                                        <p:tgtEl>
                                          <p:spTgt spid="44"/>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500" fill="hold"/>
                                        <p:tgtEl>
                                          <p:spTgt spid="47"/>
                                        </p:tgtEl>
                                        <p:attrNameLst>
                                          <p:attrName>ppt_x</p:attrName>
                                        </p:attrNameLst>
                                      </p:cBhvr>
                                      <p:tavLst>
                                        <p:tav tm="0">
                                          <p:val>
                                            <p:strVal val="#ppt_x"/>
                                          </p:val>
                                        </p:tav>
                                        <p:tav tm="100000">
                                          <p:val>
                                            <p:strVal val="#ppt_x"/>
                                          </p:val>
                                        </p:tav>
                                      </p:tavLst>
                                    </p:anim>
                                    <p:anim calcmode="lin" valueType="num">
                                      <p:cBhvr additive="base">
                                        <p:cTn id="140" dur="5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52"/>
                                        </p:tgtEl>
                                        <p:attrNameLst>
                                          <p:attrName>style.visibility</p:attrName>
                                        </p:attrNameLst>
                                      </p:cBhvr>
                                      <p:to>
                                        <p:strVal val="visible"/>
                                      </p:to>
                                    </p:set>
                                    <p:anim calcmode="lin" valueType="num">
                                      <p:cBhvr additive="base">
                                        <p:cTn id="143" dur="500" fill="hold"/>
                                        <p:tgtEl>
                                          <p:spTgt spid="52"/>
                                        </p:tgtEl>
                                        <p:attrNameLst>
                                          <p:attrName>ppt_x</p:attrName>
                                        </p:attrNameLst>
                                      </p:cBhvr>
                                      <p:tavLst>
                                        <p:tav tm="0">
                                          <p:val>
                                            <p:strVal val="#ppt_x"/>
                                          </p:val>
                                        </p:tav>
                                        <p:tav tm="100000">
                                          <p:val>
                                            <p:strVal val="#ppt_x"/>
                                          </p:val>
                                        </p:tav>
                                      </p:tavLst>
                                    </p:anim>
                                    <p:anim calcmode="lin" valueType="num">
                                      <p:cBhvr additive="base">
                                        <p:cTn id="1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3" grpId="0" animBg="1"/>
      <p:bldP spid="18" grpId="0"/>
      <p:bldP spid="19" grpId="0"/>
      <p:bldP spid="24" grpId="0" animBg="1"/>
      <p:bldP spid="29" grpId="0"/>
      <p:bldP spid="30" grpId="0"/>
      <p:bldP spid="31" grpId="0"/>
      <p:bldP spid="32" grpId="0"/>
      <p:bldP spid="33" grpId="0"/>
      <p:bldP spid="43" grpId="0" animBg="1"/>
      <p:bldP spid="46" grpId="0"/>
      <p:bldP spid="48" grpId="0" animBg="1"/>
      <p:bldP spid="51" grpId="0"/>
      <p:bldP spid="53" grpId="0"/>
      <p:bldP spid="54" grpId="0"/>
      <p:bldP spid="55"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04800"/>
            <a:ext cx="8229600" cy="1143000"/>
          </a:xfrm>
        </p:spPr>
        <p:txBody>
          <a:bodyPr/>
          <a:lstStyle/>
          <a:p>
            <a:r>
              <a:rPr lang="en-US" sz="2800" smtClean="0"/>
              <a:t>What really happens at the T-switch</a:t>
            </a:r>
          </a:p>
        </p:txBody>
      </p:sp>
      <p:sp>
        <p:nvSpPr>
          <p:cNvPr id="4" name="TextBox 13"/>
          <p:cNvSpPr txBox="1">
            <a:spLocks noChangeArrowheads="1"/>
          </p:cNvSpPr>
          <p:nvPr/>
        </p:nvSpPr>
        <p:spPr bwMode="auto">
          <a:xfrm>
            <a:off x="228600" y="533400"/>
            <a:ext cx="2667000" cy="369888"/>
          </a:xfrm>
          <a:prstGeom prst="rect">
            <a:avLst/>
          </a:prstGeom>
          <a:noFill/>
          <a:ln w="9525">
            <a:noFill/>
            <a:miter lim="800000"/>
            <a:headEnd/>
            <a:tailEnd/>
          </a:ln>
        </p:spPr>
        <p:txBody>
          <a:bodyPr>
            <a:spAutoFit/>
          </a:bodyPr>
          <a:lstStyle/>
          <a:p>
            <a:r>
              <a:rPr lang="en-US" b="1">
                <a:solidFill>
                  <a:srgbClr val="0070C0"/>
                </a:solidFill>
              </a:rPr>
              <a:t>A’s hello !!     P</a:t>
            </a:r>
            <a:r>
              <a:rPr lang="en-US" b="1" baseline="-25000">
                <a:solidFill>
                  <a:srgbClr val="0070C0"/>
                </a:solidFill>
              </a:rPr>
              <a:t>1f </a:t>
            </a:r>
            <a:r>
              <a:rPr lang="en-US" b="1">
                <a:solidFill>
                  <a:srgbClr val="0070C0"/>
                </a:solidFill>
              </a:rPr>
              <a:t>TS5</a:t>
            </a:r>
            <a:endParaRPr lang="en-US" b="1">
              <a:solidFill>
                <a:srgbClr val="0070C0"/>
              </a:solidFill>
              <a:sym typeface="Wingdings" pitchFamily="2" charset="2"/>
            </a:endParaRPr>
          </a:p>
        </p:txBody>
      </p:sp>
      <p:sp>
        <p:nvSpPr>
          <p:cNvPr id="5" name="TextBox 13"/>
          <p:cNvSpPr txBox="1">
            <a:spLocks noChangeArrowheads="1"/>
          </p:cNvSpPr>
          <p:nvPr/>
        </p:nvSpPr>
        <p:spPr bwMode="auto">
          <a:xfrm>
            <a:off x="2667000" y="533400"/>
            <a:ext cx="1066800" cy="369888"/>
          </a:xfrm>
          <a:prstGeom prst="rect">
            <a:avLst/>
          </a:prstGeom>
          <a:noFill/>
          <a:ln w="9525">
            <a:noFill/>
            <a:miter lim="800000"/>
            <a:headEnd/>
            <a:tailEnd/>
          </a:ln>
        </p:spPr>
        <p:txBody>
          <a:bodyPr>
            <a:spAutoFit/>
          </a:bodyPr>
          <a:lstStyle/>
          <a:p>
            <a:r>
              <a:rPr lang="en-US" b="1">
                <a:solidFill>
                  <a:srgbClr val="0070C0"/>
                </a:solidFill>
              </a:rPr>
              <a:t>------ </a:t>
            </a:r>
            <a:r>
              <a:rPr lang="en-US" b="1">
                <a:solidFill>
                  <a:srgbClr val="0070C0"/>
                </a:solidFill>
                <a:sym typeface="Wingdings" pitchFamily="2" charset="2"/>
              </a:rPr>
              <a:t></a:t>
            </a:r>
          </a:p>
        </p:txBody>
      </p:sp>
      <p:sp>
        <p:nvSpPr>
          <p:cNvPr id="6" name="TextBox 13"/>
          <p:cNvSpPr txBox="1">
            <a:spLocks noChangeArrowheads="1"/>
          </p:cNvSpPr>
          <p:nvPr/>
        </p:nvSpPr>
        <p:spPr bwMode="auto">
          <a:xfrm>
            <a:off x="3505200" y="533400"/>
            <a:ext cx="4572000" cy="369888"/>
          </a:xfrm>
          <a:prstGeom prst="rect">
            <a:avLst/>
          </a:prstGeom>
          <a:noFill/>
          <a:ln w="9525">
            <a:noFill/>
            <a:miter lim="800000"/>
            <a:headEnd/>
            <a:tailEnd/>
          </a:ln>
        </p:spPr>
        <p:txBody>
          <a:bodyPr>
            <a:spAutoFit/>
          </a:bodyPr>
          <a:lstStyle/>
          <a:p>
            <a:r>
              <a:rPr lang="en-US" b="1">
                <a:solidFill>
                  <a:srgbClr val="0070C0"/>
                </a:solidFill>
                <a:sym typeface="Wingdings" pitchFamily="2" charset="2"/>
              </a:rPr>
              <a:t>P</a:t>
            </a:r>
            <a:r>
              <a:rPr lang="en-US" b="1" baseline="-25000">
                <a:solidFill>
                  <a:srgbClr val="0070C0"/>
                </a:solidFill>
                <a:sym typeface="Wingdings" pitchFamily="2" charset="2"/>
              </a:rPr>
              <a:t>16b  </a:t>
            </a:r>
            <a:r>
              <a:rPr lang="en-US" b="1">
                <a:solidFill>
                  <a:srgbClr val="0070C0"/>
                </a:solidFill>
                <a:sym typeface="Wingdings" pitchFamily="2" charset="2"/>
              </a:rPr>
              <a:t>TS10      B will hear.</a:t>
            </a:r>
          </a:p>
        </p:txBody>
      </p:sp>
      <p:sp>
        <p:nvSpPr>
          <p:cNvPr id="7" name="Rectangle 6"/>
          <p:cNvSpPr/>
          <p:nvPr/>
        </p:nvSpPr>
        <p:spPr>
          <a:xfrm>
            <a:off x="1676400" y="1905000"/>
            <a:ext cx="1828800"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1828800" y="4724400"/>
            <a:ext cx="1752600" cy="369888"/>
          </a:xfrm>
          <a:prstGeom prst="rect">
            <a:avLst/>
          </a:prstGeom>
          <a:noFill/>
          <a:ln w="9525">
            <a:noFill/>
            <a:miter lim="800000"/>
            <a:headEnd/>
            <a:tailEnd/>
          </a:ln>
        </p:spPr>
        <p:txBody>
          <a:bodyPr>
            <a:spAutoFit/>
          </a:bodyPr>
          <a:lstStyle/>
          <a:p>
            <a:r>
              <a:rPr lang="en-US"/>
              <a:t>      8 Bits</a:t>
            </a:r>
          </a:p>
        </p:txBody>
      </p:sp>
      <p:cxnSp>
        <p:nvCxnSpPr>
          <p:cNvPr id="10" name="Straight Connector 9"/>
          <p:cNvCxnSpPr/>
          <p:nvPr/>
        </p:nvCxnSpPr>
        <p:spPr>
          <a:xfrm>
            <a:off x="1676400" y="2286000"/>
            <a:ext cx="1828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3657600" y="2133600"/>
            <a:ext cx="838200" cy="369888"/>
          </a:xfrm>
          <a:prstGeom prst="rect">
            <a:avLst/>
          </a:prstGeom>
          <a:noFill/>
          <a:ln w="9525">
            <a:noFill/>
            <a:miter lim="800000"/>
            <a:headEnd/>
            <a:tailEnd/>
          </a:ln>
        </p:spPr>
        <p:txBody>
          <a:bodyPr>
            <a:spAutoFit/>
          </a:bodyPr>
          <a:lstStyle/>
          <a:p>
            <a:r>
              <a:rPr lang="en-US"/>
              <a:t>W0</a:t>
            </a:r>
          </a:p>
        </p:txBody>
      </p:sp>
      <p:cxnSp>
        <p:nvCxnSpPr>
          <p:cNvPr id="12" name="Straight Connector 11"/>
          <p:cNvCxnSpPr/>
          <p:nvPr/>
        </p:nvCxnSpPr>
        <p:spPr>
          <a:xfrm>
            <a:off x="1676400" y="4265613"/>
            <a:ext cx="1828800"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3581400" y="4114800"/>
            <a:ext cx="914400" cy="369888"/>
          </a:xfrm>
          <a:prstGeom prst="rect">
            <a:avLst/>
          </a:prstGeom>
          <a:noFill/>
          <a:ln w="9525">
            <a:noFill/>
            <a:miter lim="800000"/>
            <a:headEnd/>
            <a:tailEnd/>
          </a:ln>
        </p:spPr>
        <p:txBody>
          <a:bodyPr>
            <a:spAutoFit/>
          </a:bodyPr>
          <a:lstStyle/>
          <a:p>
            <a:r>
              <a:rPr lang="en-US"/>
              <a:t>W1023</a:t>
            </a:r>
          </a:p>
        </p:txBody>
      </p:sp>
      <p:sp>
        <p:nvSpPr>
          <p:cNvPr id="16" name="Rectangle 15"/>
          <p:cNvSpPr/>
          <p:nvPr/>
        </p:nvSpPr>
        <p:spPr>
          <a:xfrm>
            <a:off x="1676400" y="2590800"/>
            <a:ext cx="1828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P1f TS5</a:t>
            </a:r>
          </a:p>
        </p:txBody>
      </p:sp>
      <p:sp>
        <p:nvSpPr>
          <p:cNvPr id="17" name="TextBox 16"/>
          <p:cNvSpPr txBox="1">
            <a:spLocks noChangeArrowheads="1"/>
          </p:cNvSpPr>
          <p:nvPr/>
        </p:nvSpPr>
        <p:spPr bwMode="auto">
          <a:xfrm>
            <a:off x="3657600" y="2514600"/>
            <a:ext cx="838200" cy="369888"/>
          </a:xfrm>
          <a:prstGeom prst="rect">
            <a:avLst/>
          </a:prstGeom>
          <a:noFill/>
          <a:ln w="9525">
            <a:noFill/>
            <a:miter lim="800000"/>
            <a:headEnd/>
            <a:tailEnd/>
          </a:ln>
        </p:spPr>
        <p:txBody>
          <a:bodyPr>
            <a:spAutoFit/>
          </a:bodyPr>
          <a:lstStyle/>
          <a:p>
            <a:r>
              <a:rPr lang="en-US"/>
              <a:t>W5</a:t>
            </a:r>
          </a:p>
        </p:txBody>
      </p:sp>
      <p:sp>
        <p:nvSpPr>
          <p:cNvPr id="18" name="Freeform 17"/>
          <p:cNvSpPr/>
          <p:nvPr/>
        </p:nvSpPr>
        <p:spPr>
          <a:xfrm>
            <a:off x="460375" y="762000"/>
            <a:ext cx="1597025" cy="1981200"/>
          </a:xfrm>
          <a:custGeom>
            <a:avLst/>
            <a:gdLst>
              <a:gd name="connsiteX0" fmla="*/ 1455058 w 1563915"/>
              <a:gd name="connsiteY0" fmla="*/ 0 h 1435100"/>
              <a:gd name="connsiteX1" fmla="*/ 18143 w 1563915"/>
              <a:gd name="connsiteY1" fmla="*/ 707572 h 1435100"/>
              <a:gd name="connsiteX2" fmla="*/ 1346201 w 1563915"/>
              <a:gd name="connsiteY2" fmla="*/ 1328057 h 1435100"/>
              <a:gd name="connsiteX3" fmla="*/ 1324429 w 1563915"/>
              <a:gd name="connsiteY3" fmla="*/ 1349829 h 1435100"/>
            </a:gdLst>
            <a:ahLst/>
            <a:cxnLst>
              <a:cxn ang="0">
                <a:pos x="connsiteX0" y="connsiteY0"/>
              </a:cxn>
              <a:cxn ang="0">
                <a:pos x="connsiteX1" y="connsiteY1"/>
              </a:cxn>
              <a:cxn ang="0">
                <a:pos x="connsiteX2" y="connsiteY2"/>
              </a:cxn>
              <a:cxn ang="0">
                <a:pos x="connsiteX3" y="connsiteY3"/>
              </a:cxn>
            </a:cxnLst>
            <a:rect l="l" t="t" r="r" b="b"/>
            <a:pathLst>
              <a:path w="1563915" h="1435100">
                <a:moveTo>
                  <a:pt x="1455058" y="0"/>
                </a:moveTo>
                <a:cubicBezTo>
                  <a:pt x="745672" y="243114"/>
                  <a:pt x="36286" y="486229"/>
                  <a:pt x="18143" y="707572"/>
                </a:cubicBezTo>
                <a:cubicBezTo>
                  <a:pt x="0" y="928915"/>
                  <a:pt x="1128487" y="1221014"/>
                  <a:pt x="1346201" y="1328057"/>
                </a:cubicBezTo>
                <a:cubicBezTo>
                  <a:pt x="1563915" y="1435100"/>
                  <a:pt x="1444172" y="1392464"/>
                  <a:pt x="1324429" y="1349829"/>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TextBox 18"/>
          <p:cNvSpPr txBox="1">
            <a:spLocks noChangeArrowheads="1"/>
          </p:cNvSpPr>
          <p:nvPr/>
        </p:nvSpPr>
        <p:spPr bwMode="auto">
          <a:xfrm>
            <a:off x="1828800" y="5029200"/>
            <a:ext cx="1752600" cy="369888"/>
          </a:xfrm>
          <a:prstGeom prst="rect">
            <a:avLst/>
          </a:prstGeom>
          <a:noFill/>
          <a:ln w="9525">
            <a:noFill/>
            <a:miter lim="800000"/>
            <a:headEnd/>
            <a:tailEnd/>
          </a:ln>
        </p:spPr>
        <p:txBody>
          <a:bodyPr>
            <a:spAutoFit/>
          </a:bodyPr>
          <a:lstStyle/>
          <a:p>
            <a:r>
              <a:rPr lang="en-US"/>
              <a:t>Buffer Memory</a:t>
            </a:r>
          </a:p>
        </p:txBody>
      </p:sp>
      <p:sp>
        <p:nvSpPr>
          <p:cNvPr id="20" name="Rectangle 19"/>
          <p:cNvSpPr/>
          <p:nvPr/>
        </p:nvSpPr>
        <p:spPr>
          <a:xfrm>
            <a:off x="5257800" y="2743200"/>
            <a:ext cx="1828800" cy="274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a:off x="5257800" y="3124200"/>
            <a:ext cx="1828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7239000" y="2971800"/>
            <a:ext cx="838200" cy="369888"/>
          </a:xfrm>
          <a:prstGeom prst="rect">
            <a:avLst/>
          </a:prstGeom>
          <a:noFill/>
          <a:ln w="9525">
            <a:noFill/>
            <a:miter lim="800000"/>
            <a:headEnd/>
            <a:tailEnd/>
          </a:ln>
        </p:spPr>
        <p:txBody>
          <a:bodyPr>
            <a:spAutoFit/>
          </a:bodyPr>
          <a:lstStyle/>
          <a:p>
            <a:r>
              <a:rPr lang="en-US"/>
              <a:t>W0</a:t>
            </a:r>
          </a:p>
        </p:txBody>
      </p:sp>
      <p:cxnSp>
        <p:nvCxnSpPr>
          <p:cNvPr id="23" name="Straight Connector 22"/>
          <p:cNvCxnSpPr/>
          <p:nvPr/>
        </p:nvCxnSpPr>
        <p:spPr>
          <a:xfrm>
            <a:off x="5257800" y="5103813"/>
            <a:ext cx="1828800"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7162800" y="4964113"/>
            <a:ext cx="914400" cy="369887"/>
          </a:xfrm>
          <a:prstGeom prst="rect">
            <a:avLst/>
          </a:prstGeom>
          <a:noFill/>
          <a:ln w="9525">
            <a:noFill/>
            <a:miter lim="800000"/>
            <a:headEnd/>
            <a:tailEnd/>
          </a:ln>
        </p:spPr>
        <p:txBody>
          <a:bodyPr>
            <a:spAutoFit/>
          </a:bodyPr>
          <a:lstStyle/>
          <a:p>
            <a:r>
              <a:rPr lang="en-US"/>
              <a:t>W1023</a:t>
            </a:r>
          </a:p>
        </p:txBody>
      </p:sp>
      <p:sp>
        <p:nvSpPr>
          <p:cNvPr id="25" name="Rectangle 24"/>
          <p:cNvSpPr/>
          <p:nvPr/>
        </p:nvSpPr>
        <p:spPr>
          <a:xfrm>
            <a:off x="5257800" y="4648200"/>
            <a:ext cx="1828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Go to W5</a:t>
            </a:r>
          </a:p>
        </p:txBody>
      </p:sp>
      <p:sp>
        <p:nvSpPr>
          <p:cNvPr id="26" name="TextBox 25"/>
          <p:cNvSpPr txBox="1">
            <a:spLocks noChangeArrowheads="1"/>
          </p:cNvSpPr>
          <p:nvPr/>
        </p:nvSpPr>
        <p:spPr bwMode="auto">
          <a:xfrm>
            <a:off x="7162800" y="4572000"/>
            <a:ext cx="838200" cy="369888"/>
          </a:xfrm>
          <a:prstGeom prst="rect">
            <a:avLst/>
          </a:prstGeom>
          <a:noFill/>
          <a:ln w="9525">
            <a:noFill/>
            <a:miter lim="800000"/>
            <a:headEnd/>
            <a:tailEnd/>
          </a:ln>
        </p:spPr>
        <p:txBody>
          <a:bodyPr>
            <a:spAutoFit/>
          </a:bodyPr>
          <a:lstStyle/>
          <a:p>
            <a:r>
              <a:rPr lang="en-US"/>
              <a:t>W522</a:t>
            </a:r>
          </a:p>
        </p:txBody>
      </p:sp>
      <p:sp>
        <p:nvSpPr>
          <p:cNvPr id="27" name="TextBox 26"/>
          <p:cNvSpPr txBox="1">
            <a:spLocks noChangeArrowheads="1"/>
          </p:cNvSpPr>
          <p:nvPr/>
        </p:nvSpPr>
        <p:spPr bwMode="auto">
          <a:xfrm>
            <a:off x="5334000" y="5791200"/>
            <a:ext cx="2057400" cy="369888"/>
          </a:xfrm>
          <a:prstGeom prst="rect">
            <a:avLst/>
          </a:prstGeom>
          <a:noFill/>
          <a:ln w="9525">
            <a:noFill/>
            <a:miter lim="800000"/>
            <a:headEnd/>
            <a:tailEnd/>
          </a:ln>
        </p:spPr>
        <p:txBody>
          <a:bodyPr>
            <a:spAutoFit/>
          </a:bodyPr>
          <a:lstStyle/>
          <a:p>
            <a:r>
              <a:rPr lang="en-US"/>
              <a:t>Control Memory</a:t>
            </a:r>
          </a:p>
        </p:txBody>
      </p:sp>
      <p:sp>
        <p:nvSpPr>
          <p:cNvPr id="28" name="TextBox 27"/>
          <p:cNvSpPr txBox="1">
            <a:spLocks noChangeArrowheads="1"/>
          </p:cNvSpPr>
          <p:nvPr/>
        </p:nvSpPr>
        <p:spPr bwMode="auto">
          <a:xfrm>
            <a:off x="5410200" y="5486400"/>
            <a:ext cx="1752600" cy="369888"/>
          </a:xfrm>
          <a:prstGeom prst="rect">
            <a:avLst/>
          </a:prstGeom>
          <a:noFill/>
          <a:ln w="9525">
            <a:noFill/>
            <a:miter lim="800000"/>
            <a:headEnd/>
            <a:tailEnd/>
          </a:ln>
        </p:spPr>
        <p:txBody>
          <a:bodyPr>
            <a:spAutoFit/>
          </a:bodyPr>
          <a:lstStyle/>
          <a:p>
            <a:r>
              <a:rPr lang="en-US"/>
              <a:t>      10 Bits</a:t>
            </a:r>
          </a:p>
        </p:txBody>
      </p:sp>
      <p:sp>
        <p:nvSpPr>
          <p:cNvPr id="29" name="Freeform 28"/>
          <p:cNvSpPr/>
          <p:nvPr/>
        </p:nvSpPr>
        <p:spPr>
          <a:xfrm>
            <a:off x="4495800" y="838200"/>
            <a:ext cx="4460875" cy="3962400"/>
          </a:xfrm>
          <a:custGeom>
            <a:avLst/>
            <a:gdLst>
              <a:gd name="connsiteX0" fmla="*/ 0 w 4319815"/>
              <a:gd name="connsiteY0" fmla="*/ 0 h 3575957"/>
              <a:gd name="connsiteX1" fmla="*/ 3907972 w 4319815"/>
              <a:gd name="connsiteY1" fmla="*/ 1110342 h 3575957"/>
              <a:gd name="connsiteX2" fmla="*/ 2471057 w 4319815"/>
              <a:gd name="connsiteY2" fmla="*/ 3222171 h 3575957"/>
              <a:gd name="connsiteX3" fmla="*/ 2362200 w 4319815"/>
              <a:gd name="connsiteY3" fmla="*/ 3233057 h 3575957"/>
            </a:gdLst>
            <a:ahLst/>
            <a:cxnLst>
              <a:cxn ang="0">
                <a:pos x="connsiteX0" y="connsiteY0"/>
              </a:cxn>
              <a:cxn ang="0">
                <a:pos x="connsiteX1" y="connsiteY1"/>
              </a:cxn>
              <a:cxn ang="0">
                <a:pos x="connsiteX2" y="connsiteY2"/>
              </a:cxn>
              <a:cxn ang="0">
                <a:pos x="connsiteX3" y="connsiteY3"/>
              </a:cxn>
            </a:cxnLst>
            <a:rect l="l" t="t" r="r" b="b"/>
            <a:pathLst>
              <a:path w="4319815" h="3575957">
                <a:moveTo>
                  <a:pt x="0" y="0"/>
                </a:moveTo>
                <a:cubicBezTo>
                  <a:pt x="1748064" y="286657"/>
                  <a:pt x="3496129" y="573314"/>
                  <a:pt x="3907972" y="1110342"/>
                </a:cubicBezTo>
                <a:cubicBezTo>
                  <a:pt x="4319815" y="1647371"/>
                  <a:pt x="2728686" y="2868385"/>
                  <a:pt x="2471057" y="3222171"/>
                </a:cubicBezTo>
                <a:cubicBezTo>
                  <a:pt x="2213428" y="3575957"/>
                  <a:pt x="2287814" y="3404507"/>
                  <a:pt x="2362200" y="3233057"/>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1" name="Straight Connector 30"/>
          <p:cNvCxnSpPr/>
          <p:nvPr/>
        </p:nvCxnSpPr>
        <p:spPr>
          <a:xfrm rot="16200000" flipV="1">
            <a:off x="3467100" y="2933700"/>
            <a:ext cx="1752600" cy="16764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590800" y="1524000"/>
            <a:ext cx="1905000" cy="5334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609600" y="2743200"/>
            <a:ext cx="762000" cy="369888"/>
          </a:xfrm>
          <a:prstGeom prst="rect">
            <a:avLst/>
          </a:prstGeom>
          <a:noFill/>
          <a:ln w="9525">
            <a:noFill/>
            <a:miter lim="800000"/>
            <a:headEnd/>
            <a:tailEnd/>
          </a:ln>
        </p:spPr>
        <p:txBody>
          <a:bodyPr>
            <a:spAutoFit/>
          </a:bodyPr>
          <a:lstStyle/>
          <a:p>
            <a:r>
              <a:rPr lang="en-US"/>
              <a:t>1</a:t>
            </a:r>
          </a:p>
        </p:txBody>
      </p:sp>
      <p:sp>
        <p:nvSpPr>
          <p:cNvPr id="36" name="TextBox 35"/>
          <p:cNvSpPr txBox="1">
            <a:spLocks noChangeArrowheads="1"/>
          </p:cNvSpPr>
          <p:nvPr/>
        </p:nvSpPr>
        <p:spPr bwMode="auto">
          <a:xfrm>
            <a:off x="8534400" y="1905000"/>
            <a:ext cx="762000" cy="369888"/>
          </a:xfrm>
          <a:prstGeom prst="rect">
            <a:avLst/>
          </a:prstGeom>
          <a:noFill/>
          <a:ln w="9525">
            <a:noFill/>
            <a:miter lim="800000"/>
            <a:headEnd/>
            <a:tailEnd/>
          </a:ln>
        </p:spPr>
        <p:txBody>
          <a:bodyPr>
            <a:spAutoFit/>
          </a:bodyPr>
          <a:lstStyle/>
          <a:p>
            <a:r>
              <a:rPr lang="en-US"/>
              <a:t>2</a:t>
            </a:r>
          </a:p>
        </p:txBody>
      </p:sp>
      <p:sp>
        <p:nvSpPr>
          <p:cNvPr id="37" name="TextBox 36"/>
          <p:cNvSpPr txBox="1">
            <a:spLocks noChangeArrowheads="1"/>
          </p:cNvSpPr>
          <p:nvPr/>
        </p:nvSpPr>
        <p:spPr bwMode="auto">
          <a:xfrm>
            <a:off x="4114800" y="3352800"/>
            <a:ext cx="762000" cy="369888"/>
          </a:xfrm>
          <a:prstGeom prst="rect">
            <a:avLst/>
          </a:prstGeom>
          <a:noFill/>
          <a:ln w="9525">
            <a:noFill/>
            <a:miter lim="800000"/>
            <a:headEnd/>
            <a:tailEnd/>
          </a:ln>
        </p:spPr>
        <p:txBody>
          <a:bodyPr>
            <a:spAutoFit/>
          </a:bodyPr>
          <a:lstStyle/>
          <a:p>
            <a:r>
              <a:rPr lang="en-US"/>
              <a:t>3</a:t>
            </a:r>
          </a:p>
        </p:txBody>
      </p:sp>
      <p:sp>
        <p:nvSpPr>
          <p:cNvPr id="38" name="TextBox 37"/>
          <p:cNvSpPr txBox="1">
            <a:spLocks noChangeArrowheads="1"/>
          </p:cNvSpPr>
          <p:nvPr/>
        </p:nvSpPr>
        <p:spPr bwMode="auto">
          <a:xfrm>
            <a:off x="3733800" y="1676400"/>
            <a:ext cx="762000" cy="369888"/>
          </a:xfrm>
          <a:prstGeom prst="rect">
            <a:avLst/>
          </a:prstGeom>
          <a:noFill/>
          <a:ln w="9525">
            <a:noFill/>
            <a:miter lim="800000"/>
            <a:headEnd/>
            <a:tailEnd/>
          </a:ln>
        </p:spPr>
        <p:txBody>
          <a:bodyPr>
            <a:spAutoFit/>
          </a:bodyPr>
          <a:lstStyle/>
          <a:p>
            <a:r>
              <a:rPr lang="en-US"/>
              <a:t>4</a:t>
            </a:r>
          </a:p>
        </p:txBody>
      </p:sp>
      <p:sp>
        <p:nvSpPr>
          <p:cNvPr id="39" name="TextBox 13"/>
          <p:cNvSpPr txBox="1">
            <a:spLocks noChangeArrowheads="1"/>
          </p:cNvSpPr>
          <p:nvPr/>
        </p:nvSpPr>
        <p:spPr bwMode="auto">
          <a:xfrm>
            <a:off x="228600" y="838200"/>
            <a:ext cx="2667000" cy="369888"/>
          </a:xfrm>
          <a:prstGeom prst="rect">
            <a:avLst/>
          </a:prstGeom>
          <a:noFill/>
          <a:ln w="9525">
            <a:noFill/>
            <a:miter lim="800000"/>
            <a:headEnd/>
            <a:tailEnd/>
          </a:ln>
        </p:spPr>
        <p:txBody>
          <a:bodyPr>
            <a:spAutoFit/>
          </a:bodyPr>
          <a:lstStyle/>
          <a:p>
            <a:r>
              <a:rPr lang="en-US" b="1">
                <a:solidFill>
                  <a:srgbClr val="FF0000"/>
                </a:solidFill>
                <a:sym typeface="Wingdings" pitchFamily="2" charset="2"/>
              </a:rPr>
              <a:t>B’s hello !!     P</a:t>
            </a:r>
            <a:r>
              <a:rPr lang="en-US" b="1" baseline="-25000">
                <a:solidFill>
                  <a:srgbClr val="FF0000"/>
                </a:solidFill>
                <a:sym typeface="Wingdings" pitchFamily="2" charset="2"/>
              </a:rPr>
              <a:t>16f</a:t>
            </a:r>
            <a:r>
              <a:rPr lang="en-US" b="1">
                <a:solidFill>
                  <a:srgbClr val="FF0000"/>
                </a:solidFill>
                <a:sym typeface="Wingdings" pitchFamily="2" charset="2"/>
              </a:rPr>
              <a:t>TS10</a:t>
            </a:r>
            <a:endParaRPr lang="en-US" b="1" baseline="-25000">
              <a:solidFill>
                <a:srgbClr val="FF0000"/>
              </a:solidFill>
            </a:endParaRPr>
          </a:p>
        </p:txBody>
      </p:sp>
      <p:sp>
        <p:nvSpPr>
          <p:cNvPr id="40" name="TextBox 13"/>
          <p:cNvSpPr txBox="1">
            <a:spLocks noChangeArrowheads="1"/>
          </p:cNvSpPr>
          <p:nvPr/>
        </p:nvSpPr>
        <p:spPr bwMode="auto">
          <a:xfrm>
            <a:off x="2819400" y="838200"/>
            <a:ext cx="838200" cy="369888"/>
          </a:xfrm>
          <a:prstGeom prst="rect">
            <a:avLst/>
          </a:prstGeom>
          <a:noFill/>
          <a:ln w="9525">
            <a:noFill/>
            <a:miter lim="800000"/>
            <a:headEnd/>
            <a:tailEnd/>
          </a:ln>
        </p:spPr>
        <p:txBody>
          <a:bodyPr>
            <a:spAutoFit/>
          </a:bodyPr>
          <a:lstStyle/>
          <a:p>
            <a:r>
              <a:rPr lang="en-US" b="1">
                <a:solidFill>
                  <a:srgbClr val="FF0000"/>
                </a:solidFill>
                <a:sym typeface="Wingdings" pitchFamily="2" charset="2"/>
              </a:rPr>
              <a:t>---- </a:t>
            </a:r>
            <a:endParaRPr lang="en-US" b="1" baseline="-25000">
              <a:solidFill>
                <a:srgbClr val="FF0000"/>
              </a:solidFill>
            </a:endParaRPr>
          </a:p>
        </p:txBody>
      </p:sp>
      <p:sp>
        <p:nvSpPr>
          <p:cNvPr id="41" name="TextBox 13"/>
          <p:cNvSpPr txBox="1">
            <a:spLocks noChangeArrowheads="1"/>
          </p:cNvSpPr>
          <p:nvPr/>
        </p:nvSpPr>
        <p:spPr bwMode="auto">
          <a:xfrm>
            <a:off x="3505200" y="838200"/>
            <a:ext cx="3581400" cy="369888"/>
          </a:xfrm>
          <a:prstGeom prst="rect">
            <a:avLst/>
          </a:prstGeom>
          <a:noFill/>
          <a:ln w="9525">
            <a:noFill/>
            <a:miter lim="800000"/>
            <a:headEnd/>
            <a:tailEnd/>
          </a:ln>
        </p:spPr>
        <p:txBody>
          <a:bodyPr>
            <a:spAutoFit/>
          </a:bodyPr>
          <a:lstStyle/>
          <a:p>
            <a:r>
              <a:rPr lang="en-US" b="1">
                <a:solidFill>
                  <a:srgbClr val="FF0000"/>
                </a:solidFill>
                <a:sym typeface="Wingdings" pitchFamily="2" charset="2"/>
              </a:rPr>
              <a:t>P</a:t>
            </a:r>
            <a:r>
              <a:rPr lang="en-US" b="1" baseline="-25000">
                <a:solidFill>
                  <a:srgbClr val="FF0000"/>
                </a:solidFill>
                <a:sym typeface="Wingdings" pitchFamily="2" charset="2"/>
              </a:rPr>
              <a:t>1b</a:t>
            </a:r>
            <a:r>
              <a:rPr lang="en-US" b="1">
                <a:solidFill>
                  <a:srgbClr val="FF0000"/>
                </a:solidFill>
                <a:sym typeface="Wingdings" pitchFamily="2" charset="2"/>
              </a:rPr>
              <a:t> TS5          A will hear.</a:t>
            </a:r>
            <a:r>
              <a:rPr lang="en-US" b="1" baseline="-25000">
                <a:solidFill>
                  <a:srgbClr val="FF0000"/>
                </a:solidFill>
                <a:sym typeface="Wingdings" pitchFamily="2" charset="2"/>
              </a:rPr>
              <a:t>  </a:t>
            </a:r>
            <a:endParaRPr lang="en-US" b="1" baseline="-25000">
              <a:solidFill>
                <a:srgbClr val="FF0000"/>
              </a:solidFill>
            </a:endParaRPr>
          </a:p>
        </p:txBody>
      </p:sp>
      <p:sp>
        <p:nvSpPr>
          <p:cNvPr id="42" name="Rectangle 41"/>
          <p:cNvSpPr/>
          <p:nvPr/>
        </p:nvSpPr>
        <p:spPr>
          <a:xfrm>
            <a:off x="1676400" y="3733800"/>
            <a:ext cx="18288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P16f TS10</a:t>
            </a:r>
          </a:p>
        </p:txBody>
      </p:sp>
      <p:sp>
        <p:nvSpPr>
          <p:cNvPr id="43" name="TextBox 42"/>
          <p:cNvSpPr txBox="1">
            <a:spLocks noChangeArrowheads="1"/>
          </p:cNvSpPr>
          <p:nvPr/>
        </p:nvSpPr>
        <p:spPr bwMode="auto">
          <a:xfrm>
            <a:off x="3581400" y="3657600"/>
            <a:ext cx="914400" cy="369888"/>
          </a:xfrm>
          <a:prstGeom prst="rect">
            <a:avLst/>
          </a:prstGeom>
          <a:noFill/>
          <a:ln w="9525">
            <a:noFill/>
            <a:miter lim="800000"/>
            <a:headEnd/>
            <a:tailEnd/>
          </a:ln>
        </p:spPr>
        <p:txBody>
          <a:bodyPr>
            <a:spAutoFit/>
          </a:bodyPr>
          <a:lstStyle/>
          <a:p>
            <a:r>
              <a:rPr lang="en-US">
                <a:solidFill>
                  <a:srgbClr val="FF0000"/>
                </a:solidFill>
              </a:rPr>
              <a:t>W522</a:t>
            </a:r>
          </a:p>
        </p:txBody>
      </p:sp>
      <p:sp>
        <p:nvSpPr>
          <p:cNvPr id="45" name="Freeform 44"/>
          <p:cNvSpPr/>
          <p:nvPr/>
        </p:nvSpPr>
        <p:spPr>
          <a:xfrm>
            <a:off x="609600" y="1143000"/>
            <a:ext cx="1066800" cy="2743200"/>
          </a:xfrm>
          <a:custGeom>
            <a:avLst/>
            <a:gdLst>
              <a:gd name="connsiteX0" fmla="*/ 1455058 w 1563915"/>
              <a:gd name="connsiteY0" fmla="*/ 0 h 1435100"/>
              <a:gd name="connsiteX1" fmla="*/ 18143 w 1563915"/>
              <a:gd name="connsiteY1" fmla="*/ 707572 h 1435100"/>
              <a:gd name="connsiteX2" fmla="*/ 1346201 w 1563915"/>
              <a:gd name="connsiteY2" fmla="*/ 1328057 h 1435100"/>
              <a:gd name="connsiteX3" fmla="*/ 1324429 w 1563915"/>
              <a:gd name="connsiteY3" fmla="*/ 1349829 h 1435100"/>
            </a:gdLst>
            <a:ahLst/>
            <a:cxnLst>
              <a:cxn ang="0">
                <a:pos x="connsiteX0" y="connsiteY0"/>
              </a:cxn>
              <a:cxn ang="0">
                <a:pos x="connsiteX1" y="connsiteY1"/>
              </a:cxn>
              <a:cxn ang="0">
                <a:pos x="connsiteX2" y="connsiteY2"/>
              </a:cxn>
              <a:cxn ang="0">
                <a:pos x="connsiteX3" y="connsiteY3"/>
              </a:cxn>
            </a:cxnLst>
            <a:rect l="l" t="t" r="r" b="b"/>
            <a:pathLst>
              <a:path w="1563915" h="1435100">
                <a:moveTo>
                  <a:pt x="1455058" y="0"/>
                </a:moveTo>
                <a:cubicBezTo>
                  <a:pt x="745672" y="243114"/>
                  <a:pt x="36286" y="486229"/>
                  <a:pt x="18143" y="707572"/>
                </a:cubicBezTo>
                <a:cubicBezTo>
                  <a:pt x="0" y="928915"/>
                  <a:pt x="1128487" y="1221014"/>
                  <a:pt x="1346201" y="1328057"/>
                </a:cubicBezTo>
                <a:cubicBezTo>
                  <a:pt x="1563915" y="1435100"/>
                  <a:pt x="1444172" y="1392464"/>
                  <a:pt x="1324429" y="134982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TextBox 45"/>
          <p:cNvSpPr txBox="1">
            <a:spLocks noChangeArrowheads="1"/>
          </p:cNvSpPr>
          <p:nvPr/>
        </p:nvSpPr>
        <p:spPr bwMode="auto">
          <a:xfrm>
            <a:off x="838200" y="3505200"/>
            <a:ext cx="762000" cy="369888"/>
          </a:xfrm>
          <a:prstGeom prst="rect">
            <a:avLst/>
          </a:prstGeom>
          <a:noFill/>
          <a:ln w="9525">
            <a:noFill/>
            <a:miter lim="800000"/>
            <a:headEnd/>
            <a:tailEnd/>
          </a:ln>
        </p:spPr>
        <p:txBody>
          <a:bodyPr>
            <a:spAutoFit/>
          </a:bodyPr>
          <a:lstStyle/>
          <a:p>
            <a:r>
              <a:rPr lang="en-US">
                <a:solidFill>
                  <a:srgbClr val="FF0000"/>
                </a:solidFill>
              </a:rPr>
              <a:t>1</a:t>
            </a:r>
          </a:p>
        </p:txBody>
      </p:sp>
      <p:sp>
        <p:nvSpPr>
          <p:cNvPr id="47" name="Rectangle 46"/>
          <p:cNvSpPr/>
          <p:nvPr/>
        </p:nvSpPr>
        <p:spPr>
          <a:xfrm>
            <a:off x="5257800" y="3352800"/>
            <a:ext cx="1828800" cy="228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Go to W522</a:t>
            </a:r>
          </a:p>
        </p:txBody>
      </p:sp>
      <p:sp>
        <p:nvSpPr>
          <p:cNvPr id="48" name="TextBox 47"/>
          <p:cNvSpPr txBox="1">
            <a:spLocks noChangeArrowheads="1"/>
          </p:cNvSpPr>
          <p:nvPr/>
        </p:nvSpPr>
        <p:spPr bwMode="auto">
          <a:xfrm>
            <a:off x="7239000" y="3276600"/>
            <a:ext cx="838200" cy="369888"/>
          </a:xfrm>
          <a:prstGeom prst="rect">
            <a:avLst/>
          </a:prstGeom>
          <a:noFill/>
          <a:ln w="9525">
            <a:noFill/>
            <a:miter lim="800000"/>
            <a:headEnd/>
            <a:tailEnd/>
          </a:ln>
        </p:spPr>
        <p:txBody>
          <a:bodyPr>
            <a:spAutoFit/>
          </a:bodyPr>
          <a:lstStyle/>
          <a:p>
            <a:r>
              <a:rPr lang="en-US">
                <a:solidFill>
                  <a:srgbClr val="FF0000"/>
                </a:solidFill>
              </a:rPr>
              <a:t>W5</a:t>
            </a:r>
          </a:p>
        </p:txBody>
      </p:sp>
      <p:sp>
        <p:nvSpPr>
          <p:cNvPr id="49" name="Freeform 48"/>
          <p:cNvSpPr/>
          <p:nvPr/>
        </p:nvSpPr>
        <p:spPr>
          <a:xfrm>
            <a:off x="4419600" y="1143000"/>
            <a:ext cx="4724400" cy="2362200"/>
          </a:xfrm>
          <a:custGeom>
            <a:avLst/>
            <a:gdLst>
              <a:gd name="connsiteX0" fmla="*/ 0 w 4319815"/>
              <a:gd name="connsiteY0" fmla="*/ 0 h 3575957"/>
              <a:gd name="connsiteX1" fmla="*/ 3907972 w 4319815"/>
              <a:gd name="connsiteY1" fmla="*/ 1110342 h 3575957"/>
              <a:gd name="connsiteX2" fmla="*/ 2471057 w 4319815"/>
              <a:gd name="connsiteY2" fmla="*/ 3222171 h 3575957"/>
              <a:gd name="connsiteX3" fmla="*/ 2362200 w 4319815"/>
              <a:gd name="connsiteY3" fmla="*/ 3233057 h 3575957"/>
            </a:gdLst>
            <a:ahLst/>
            <a:cxnLst>
              <a:cxn ang="0">
                <a:pos x="connsiteX0" y="connsiteY0"/>
              </a:cxn>
              <a:cxn ang="0">
                <a:pos x="connsiteX1" y="connsiteY1"/>
              </a:cxn>
              <a:cxn ang="0">
                <a:pos x="connsiteX2" y="connsiteY2"/>
              </a:cxn>
              <a:cxn ang="0">
                <a:pos x="connsiteX3" y="connsiteY3"/>
              </a:cxn>
            </a:cxnLst>
            <a:rect l="l" t="t" r="r" b="b"/>
            <a:pathLst>
              <a:path w="4319815" h="3575957">
                <a:moveTo>
                  <a:pt x="0" y="0"/>
                </a:moveTo>
                <a:cubicBezTo>
                  <a:pt x="1748064" y="286657"/>
                  <a:pt x="3496129" y="573314"/>
                  <a:pt x="3907972" y="1110342"/>
                </a:cubicBezTo>
                <a:cubicBezTo>
                  <a:pt x="4319815" y="1647371"/>
                  <a:pt x="2728686" y="2868385"/>
                  <a:pt x="2471057" y="3222171"/>
                </a:cubicBezTo>
                <a:cubicBezTo>
                  <a:pt x="2213428" y="3575957"/>
                  <a:pt x="2287814" y="3404507"/>
                  <a:pt x="2362200" y="323305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 name="TextBox 49"/>
          <p:cNvSpPr txBox="1">
            <a:spLocks noChangeArrowheads="1"/>
          </p:cNvSpPr>
          <p:nvPr/>
        </p:nvSpPr>
        <p:spPr bwMode="auto">
          <a:xfrm>
            <a:off x="7315200" y="2525713"/>
            <a:ext cx="762000" cy="369887"/>
          </a:xfrm>
          <a:prstGeom prst="rect">
            <a:avLst/>
          </a:prstGeom>
          <a:noFill/>
          <a:ln w="9525">
            <a:noFill/>
            <a:miter lim="800000"/>
            <a:headEnd/>
            <a:tailEnd/>
          </a:ln>
        </p:spPr>
        <p:txBody>
          <a:bodyPr>
            <a:spAutoFit/>
          </a:bodyPr>
          <a:lstStyle/>
          <a:p>
            <a:r>
              <a:rPr lang="en-US">
                <a:solidFill>
                  <a:srgbClr val="FF0000"/>
                </a:solidFill>
              </a:rPr>
              <a:t>2</a:t>
            </a:r>
          </a:p>
        </p:txBody>
      </p:sp>
      <p:cxnSp>
        <p:nvCxnSpPr>
          <p:cNvPr id="51" name="Straight Connector 50"/>
          <p:cNvCxnSpPr>
            <a:stCxn id="47" idx="1"/>
          </p:cNvCxnSpPr>
          <p:nvPr/>
        </p:nvCxnSpPr>
        <p:spPr>
          <a:xfrm rot="10800000" flipV="1">
            <a:off x="3581400" y="3467100"/>
            <a:ext cx="1676400" cy="419100"/>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55" name="TextBox 54"/>
          <p:cNvSpPr txBox="1">
            <a:spLocks noChangeArrowheads="1"/>
          </p:cNvSpPr>
          <p:nvPr/>
        </p:nvSpPr>
        <p:spPr bwMode="auto">
          <a:xfrm>
            <a:off x="4495800" y="3657600"/>
            <a:ext cx="762000" cy="369888"/>
          </a:xfrm>
          <a:prstGeom prst="rect">
            <a:avLst/>
          </a:prstGeom>
          <a:noFill/>
          <a:ln w="9525">
            <a:noFill/>
            <a:miter lim="800000"/>
            <a:headEnd/>
            <a:tailEnd/>
          </a:ln>
        </p:spPr>
        <p:txBody>
          <a:bodyPr>
            <a:spAutoFit/>
          </a:bodyPr>
          <a:lstStyle/>
          <a:p>
            <a:r>
              <a:rPr lang="en-US">
                <a:solidFill>
                  <a:srgbClr val="FF0000"/>
                </a:solidFill>
              </a:rPr>
              <a:t>3</a:t>
            </a:r>
          </a:p>
        </p:txBody>
      </p:sp>
      <p:cxnSp>
        <p:nvCxnSpPr>
          <p:cNvPr id="56" name="Straight Connector 55"/>
          <p:cNvCxnSpPr/>
          <p:nvPr/>
        </p:nvCxnSpPr>
        <p:spPr>
          <a:xfrm rot="5400000">
            <a:off x="2457450" y="2114550"/>
            <a:ext cx="2476500" cy="685800"/>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58" name="TextBox 57"/>
          <p:cNvSpPr txBox="1">
            <a:spLocks noChangeArrowheads="1"/>
          </p:cNvSpPr>
          <p:nvPr/>
        </p:nvSpPr>
        <p:spPr bwMode="auto">
          <a:xfrm>
            <a:off x="3962400" y="1295400"/>
            <a:ext cx="762000" cy="369888"/>
          </a:xfrm>
          <a:prstGeom prst="rect">
            <a:avLst/>
          </a:prstGeom>
          <a:noFill/>
          <a:ln w="9525">
            <a:noFill/>
            <a:miter lim="800000"/>
            <a:headEnd/>
            <a:tailEnd/>
          </a:ln>
        </p:spPr>
        <p:txBody>
          <a:bodyPr>
            <a:spAutoFit/>
          </a:bodyPr>
          <a:lstStyle/>
          <a:p>
            <a:r>
              <a:rPr lang="en-US">
                <a:solidFill>
                  <a:srgbClr val="FF0000"/>
                </a:solidFill>
              </a:rPr>
              <a:t>4</a:t>
            </a:r>
          </a:p>
        </p:txBody>
      </p:sp>
      <p:sp>
        <p:nvSpPr>
          <p:cNvPr id="59" name="Oval 58"/>
          <p:cNvSpPr/>
          <p:nvPr/>
        </p:nvSpPr>
        <p:spPr>
          <a:xfrm>
            <a:off x="2362200" y="5715000"/>
            <a:ext cx="2590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Microprocessor-2 actions for each channel in 125µs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additive="base">
                                        <p:cTn id="101" dur="500" fill="hold"/>
                                        <p:tgtEl>
                                          <p:spTgt spid="26"/>
                                        </p:tgtEl>
                                        <p:attrNameLst>
                                          <p:attrName>ppt_x</p:attrName>
                                        </p:attrNameLst>
                                      </p:cBhvr>
                                      <p:tavLst>
                                        <p:tav tm="0">
                                          <p:val>
                                            <p:strVal val="#ppt_x"/>
                                          </p:val>
                                        </p:tav>
                                        <p:tav tm="100000">
                                          <p:val>
                                            <p:strVal val="#ppt_x"/>
                                          </p:val>
                                        </p:tav>
                                      </p:tavLst>
                                    </p:anim>
                                    <p:anim calcmode="lin" valueType="num">
                                      <p:cBhvr additive="base">
                                        <p:cTn id="102" dur="500" fill="hold"/>
                                        <p:tgtEl>
                                          <p:spTgt spid="2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500" fill="hold"/>
                                        <p:tgtEl>
                                          <p:spTgt spid="27"/>
                                        </p:tgtEl>
                                        <p:attrNameLst>
                                          <p:attrName>ppt_x</p:attrName>
                                        </p:attrNameLst>
                                      </p:cBhvr>
                                      <p:tavLst>
                                        <p:tav tm="0">
                                          <p:val>
                                            <p:strVal val="#ppt_x"/>
                                          </p:val>
                                        </p:tav>
                                        <p:tav tm="100000">
                                          <p:val>
                                            <p:strVal val="#ppt_x"/>
                                          </p:val>
                                        </p:tav>
                                      </p:tavLst>
                                    </p:anim>
                                    <p:anim calcmode="lin" valueType="num">
                                      <p:cBhvr additive="base">
                                        <p:cTn id="106" dur="500" fill="hold"/>
                                        <p:tgtEl>
                                          <p:spTgt spid="2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ppt_x"/>
                                          </p:val>
                                        </p:tav>
                                        <p:tav tm="100000">
                                          <p:val>
                                            <p:strVal val="#ppt_x"/>
                                          </p:val>
                                        </p:tav>
                                      </p:tavLst>
                                    </p:anim>
                                    <p:anim calcmode="lin" valueType="num">
                                      <p:cBhvr additive="base">
                                        <p:cTn id="11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ppt_x"/>
                                          </p:val>
                                        </p:tav>
                                        <p:tav tm="100000">
                                          <p:val>
                                            <p:strVal val="#ppt_x"/>
                                          </p:val>
                                        </p:tav>
                                      </p:tavLst>
                                    </p:anim>
                                    <p:anim calcmode="lin" valueType="num">
                                      <p:cBhvr additive="base">
                                        <p:cTn id="116" dur="500" fill="hold"/>
                                        <p:tgtEl>
                                          <p:spTgt spid="3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ppt_x"/>
                                          </p:val>
                                        </p:tav>
                                        <p:tav tm="100000">
                                          <p:val>
                                            <p:strVal val="#ppt_x"/>
                                          </p:val>
                                        </p:tav>
                                      </p:tavLst>
                                    </p:anim>
                                    <p:anim calcmode="lin" valueType="num">
                                      <p:cBhvr additive="base">
                                        <p:cTn id="1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
                                        </p:tgtEl>
                                        <p:attrNameLst>
                                          <p:attrName>style.visibility</p:attrName>
                                        </p:attrNameLst>
                                      </p:cBhvr>
                                      <p:to>
                                        <p:strVal val="visible"/>
                                      </p:to>
                                    </p:set>
                                    <p:anim calcmode="lin" valueType="num">
                                      <p:cBhvr additive="base">
                                        <p:cTn id="125" dur="500" fill="hold"/>
                                        <p:tgtEl>
                                          <p:spTgt spid="5"/>
                                        </p:tgtEl>
                                        <p:attrNameLst>
                                          <p:attrName>ppt_x</p:attrName>
                                        </p:attrNameLst>
                                      </p:cBhvr>
                                      <p:tavLst>
                                        <p:tav tm="0">
                                          <p:val>
                                            <p:strVal val="#ppt_x"/>
                                          </p:val>
                                        </p:tav>
                                        <p:tav tm="100000">
                                          <p:val>
                                            <p:strVal val="#ppt_x"/>
                                          </p:val>
                                        </p:tav>
                                      </p:tavLst>
                                    </p:anim>
                                    <p:anim calcmode="lin" valueType="num">
                                      <p:cBhvr additive="base">
                                        <p:cTn id="1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38"/>
                                        </p:tgtEl>
                                        <p:attrNameLst>
                                          <p:attrName>style.visibility</p:attrName>
                                        </p:attrNameLst>
                                      </p:cBhvr>
                                      <p:to>
                                        <p:strVal val="visible"/>
                                      </p:to>
                                    </p:set>
                                    <p:anim calcmode="lin" valueType="num">
                                      <p:cBhvr additive="base">
                                        <p:cTn id="135" dur="500" fill="hold"/>
                                        <p:tgtEl>
                                          <p:spTgt spid="38"/>
                                        </p:tgtEl>
                                        <p:attrNameLst>
                                          <p:attrName>ppt_x</p:attrName>
                                        </p:attrNameLst>
                                      </p:cBhvr>
                                      <p:tavLst>
                                        <p:tav tm="0">
                                          <p:val>
                                            <p:strVal val="#ppt_x"/>
                                          </p:val>
                                        </p:tav>
                                        <p:tav tm="100000">
                                          <p:val>
                                            <p:strVal val="#ppt_x"/>
                                          </p:val>
                                        </p:tav>
                                      </p:tavLst>
                                    </p:anim>
                                    <p:anim calcmode="lin" valueType="num">
                                      <p:cBhvr additive="base">
                                        <p:cTn id="13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xit" presetSubtype="4" fill="hold" grpId="1" nodeType="clickEffect">
                                  <p:stCondLst>
                                    <p:cond delay="0"/>
                                  </p:stCondLst>
                                  <p:childTnLst>
                                    <p:anim calcmode="lin" valueType="num">
                                      <p:cBhvr additive="base">
                                        <p:cTn id="140" dur="500"/>
                                        <p:tgtEl>
                                          <p:spTgt spid="18"/>
                                        </p:tgtEl>
                                        <p:attrNameLst>
                                          <p:attrName>ppt_x</p:attrName>
                                        </p:attrNameLst>
                                      </p:cBhvr>
                                      <p:tavLst>
                                        <p:tav tm="0">
                                          <p:val>
                                            <p:strVal val="ppt_x"/>
                                          </p:val>
                                        </p:tav>
                                        <p:tav tm="100000">
                                          <p:val>
                                            <p:strVal val="ppt_x"/>
                                          </p:val>
                                        </p:tav>
                                      </p:tavLst>
                                    </p:anim>
                                    <p:anim calcmode="lin" valueType="num">
                                      <p:cBhvr additive="base">
                                        <p:cTn id="141" dur="500"/>
                                        <p:tgtEl>
                                          <p:spTgt spid="18"/>
                                        </p:tgtEl>
                                        <p:attrNameLst>
                                          <p:attrName>ppt_y</p:attrName>
                                        </p:attrNameLst>
                                      </p:cBhvr>
                                      <p:tavLst>
                                        <p:tav tm="0">
                                          <p:val>
                                            <p:strVal val="ppt_y"/>
                                          </p:val>
                                        </p:tav>
                                        <p:tav tm="100000">
                                          <p:val>
                                            <p:strVal val="1+ppt_h/2"/>
                                          </p:val>
                                        </p:tav>
                                      </p:tavLst>
                                    </p:anim>
                                    <p:set>
                                      <p:cBhvr>
                                        <p:cTn id="142" dur="1" fill="hold">
                                          <p:stCondLst>
                                            <p:cond delay="499"/>
                                          </p:stCondLst>
                                        </p:cTn>
                                        <p:tgtEl>
                                          <p:spTgt spid="18"/>
                                        </p:tgtEl>
                                        <p:attrNameLst>
                                          <p:attrName>style.visibility</p:attrName>
                                        </p:attrNameLst>
                                      </p:cBhvr>
                                      <p:to>
                                        <p:strVal val="hidden"/>
                                      </p:to>
                                    </p:set>
                                  </p:childTnLst>
                                </p:cTn>
                              </p:par>
                              <p:par>
                                <p:cTn id="143" presetID="2" presetClass="exit" presetSubtype="4" fill="hold" nodeType="withEffect">
                                  <p:stCondLst>
                                    <p:cond delay="0"/>
                                  </p:stCondLst>
                                  <p:childTnLst>
                                    <p:anim calcmode="lin" valueType="num">
                                      <p:cBhvr additive="base">
                                        <p:cTn id="144" dur="500"/>
                                        <p:tgtEl>
                                          <p:spTgt spid="32"/>
                                        </p:tgtEl>
                                        <p:attrNameLst>
                                          <p:attrName>ppt_x</p:attrName>
                                        </p:attrNameLst>
                                      </p:cBhvr>
                                      <p:tavLst>
                                        <p:tav tm="0">
                                          <p:val>
                                            <p:strVal val="ppt_x"/>
                                          </p:val>
                                        </p:tav>
                                        <p:tav tm="100000">
                                          <p:val>
                                            <p:strVal val="ppt_x"/>
                                          </p:val>
                                        </p:tav>
                                      </p:tavLst>
                                    </p:anim>
                                    <p:anim calcmode="lin" valueType="num">
                                      <p:cBhvr additive="base">
                                        <p:cTn id="145" dur="500"/>
                                        <p:tgtEl>
                                          <p:spTgt spid="32"/>
                                        </p:tgtEl>
                                        <p:attrNameLst>
                                          <p:attrName>ppt_y</p:attrName>
                                        </p:attrNameLst>
                                      </p:cBhvr>
                                      <p:tavLst>
                                        <p:tav tm="0">
                                          <p:val>
                                            <p:strVal val="ppt_y"/>
                                          </p:val>
                                        </p:tav>
                                        <p:tav tm="100000">
                                          <p:val>
                                            <p:strVal val="1+ppt_h/2"/>
                                          </p:val>
                                        </p:tav>
                                      </p:tavLst>
                                    </p:anim>
                                    <p:set>
                                      <p:cBhvr>
                                        <p:cTn id="146" dur="1" fill="hold">
                                          <p:stCondLst>
                                            <p:cond delay="499"/>
                                          </p:stCondLst>
                                        </p:cTn>
                                        <p:tgtEl>
                                          <p:spTgt spid="32"/>
                                        </p:tgtEl>
                                        <p:attrNameLst>
                                          <p:attrName>style.visibility</p:attrName>
                                        </p:attrNameLst>
                                      </p:cBhvr>
                                      <p:to>
                                        <p:strVal val="hidden"/>
                                      </p:to>
                                    </p:set>
                                  </p:childTnLst>
                                </p:cTn>
                              </p:par>
                              <p:par>
                                <p:cTn id="147" presetID="2" presetClass="exit" presetSubtype="4" fill="hold" nodeType="withEffect">
                                  <p:stCondLst>
                                    <p:cond delay="0"/>
                                  </p:stCondLst>
                                  <p:childTnLst>
                                    <p:anim calcmode="lin" valueType="num">
                                      <p:cBhvr additive="base">
                                        <p:cTn id="148" dur="500"/>
                                        <p:tgtEl>
                                          <p:spTgt spid="31"/>
                                        </p:tgtEl>
                                        <p:attrNameLst>
                                          <p:attrName>ppt_x</p:attrName>
                                        </p:attrNameLst>
                                      </p:cBhvr>
                                      <p:tavLst>
                                        <p:tav tm="0">
                                          <p:val>
                                            <p:strVal val="ppt_x"/>
                                          </p:val>
                                        </p:tav>
                                        <p:tav tm="100000">
                                          <p:val>
                                            <p:strVal val="ppt_x"/>
                                          </p:val>
                                        </p:tav>
                                      </p:tavLst>
                                    </p:anim>
                                    <p:anim calcmode="lin" valueType="num">
                                      <p:cBhvr additive="base">
                                        <p:cTn id="149" dur="500"/>
                                        <p:tgtEl>
                                          <p:spTgt spid="31"/>
                                        </p:tgtEl>
                                        <p:attrNameLst>
                                          <p:attrName>ppt_y</p:attrName>
                                        </p:attrNameLst>
                                      </p:cBhvr>
                                      <p:tavLst>
                                        <p:tav tm="0">
                                          <p:val>
                                            <p:strVal val="ppt_y"/>
                                          </p:val>
                                        </p:tav>
                                        <p:tav tm="100000">
                                          <p:val>
                                            <p:strVal val="1+ppt_h/2"/>
                                          </p:val>
                                        </p:tav>
                                      </p:tavLst>
                                    </p:anim>
                                    <p:set>
                                      <p:cBhvr>
                                        <p:cTn id="150" dur="1" fill="hold">
                                          <p:stCondLst>
                                            <p:cond delay="499"/>
                                          </p:stCondLst>
                                        </p:cTn>
                                        <p:tgtEl>
                                          <p:spTgt spid="31"/>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29"/>
                                        </p:tgtEl>
                                        <p:attrNameLst>
                                          <p:attrName>ppt_x</p:attrName>
                                        </p:attrNameLst>
                                      </p:cBhvr>
                                      <p:tavLst>
                                        <p:tav tm="0">
                                          <p:val>
                                            <p:strVal val="ppt_x"/>
                                          </p:val>
                                        </p:tav>
                                        <p:tav tm="100000">
                                          <p:val>
                                            <p:strVal val="ppt_x"/>
                                          </p:val>
                                        </p:tav>
                                      </p:tavLst>
                                    </p:anim>
                                    <p:anim calcmode="lin" valueType="num">
                                      <p:cBhvr additive="base">
                                        <p:cTn id="153" dur="500"/>
                                        <p:tgtEl>
                                          <p:spTgt spid="29"/>
                                        </p:tgtEl>
                                        <p:attrNameLst>
                                          <p:attrName>ppt_y</p:attrName>
                                        </p:attrNameLst>
                                      </p:cBhvr>
                                      <p:tavLst>
                                        <p:tav tm="0">
                                          <p:val>
                                            <p:strVal val="ppt_y"/>
                                          </p:val>
                                        </p:tav>
                                        <p:tav tm="100000">
                                          <p:val>
                                            <p:strVal val="1+ppt_h/2"/>
                                          </p:val>
                                        </p:tav>
                                      </p:tavLst>
                                    </p:anim>
                                    <p:set>
                                      <p:cBhvr>
                                        <p:cTn id="154" dur="1" fill="hold">
                                          <p:stCondLst>
                                            <p:cond delay="499"/>
                                          </p:stCondLst>
                                        </p:cTn>
                                        <p:tgtEl>
                                          <p:spTgt spid="29"/>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 presetClass="exit" presetSubtype="4" fill="hold" grpId="1" nodeType="clickEffect">
                                  <p:stCondLst>
                                    <p:cond delay="0"/>
                                  </p:stCondLst>
                                  <p:childTnLst>
                                    <p:anim calcmode="lin" valueType="num">
                                      <p:cBhvr additive="base">
                                        <p:cTn id="158" dur="500"/>
                                        <p:tgtEl>
                                          <p:spTgt spid="35"/>
                                        </p:tgtEl>
                                        <p:attrNameLst>
                                          <p:attrName>ppt_x</p:attrName>
                                        </p:attrNameLst>
                                      </p:cBhvr>
                                      <p:tavLst>
                                        <p:tav tm="0">
                                          <p:val>
                                            <p:strVal val="ppt_x"/>
                                          </p:val>
                                        </p:tav>
                                        <p:tav tm="100000">
                                          <p:val>
                                            <p:strVal val="ppt_x"/>
                                          </p:val>
                                        </p:tav>
                                      </p:tavLst>
                                    </p:anim>
                                    <p:anim calcmode="lin" valueType="num">
                                      <p:cBhvr additive="base">
                                        <p:cTn id="159" dur="500"/>
                                        <p:tgtEl>
                                          <p:spTgt spid="35"/>
                                        </p:tgtEl>
                                        <p:attrNameLst>
                                          <p:attrName>ppt_y</p:attrName>
                                        </p:attrNameLst>
                                      </p:cBhvr>
                                      <p:tavLst>
                                        <p:tav tm="0">
                                          <p:val>
                                            <p:strVal val="ppt_y"/>
                                          </p:val>
                                        </p:tav>
                                        <p:tav tm="100000">
                                          <p:val>
                                            <p:strVal val="1+ppt_h/2"/>
                                          </p:val>
                                        </p:tav>
                                      </p:tavLst>
                                    </p:anim>
                                    <p:set>
                                      <p:cBhvr>
                                        <p:cTn id="160" dur="1" fill="hold">
                                          <p:stCondLst>
                                            <p:cond delay="499"/>
                                          </p:stCondLst>
                                        </p:cTn>
                                        <p:tgtEl>
                                          <p:spTgt spid="35"/>
                                        </p:tgtEl>
                                        <p:attrNameLst>
                                          <p:attrName>style.visibility</p:attrName>
                                        </p:attrNameLst>
                                      </p:cBhvr>
                                      <p:to>
                                        <p:strVal val="hidden"/>
                                      </p:to>
                                    </p:set>
                                  </p:childTnLst>
                                </p:cTn>
                              </p:par>
                              <p:par>
                                <p:cTn id="161" presetID="2" presetClass="exit" presetSubtype="4" fill="hold" grpId="1" nodeType="withEffect">
                                  <p:stCondLst>
                                    <p:cond delay="0"/>
                                  </p:stCondLst>
                                  <p:childTnLst>
                                    <p:anim calcmode="lin" valueType="num">
                                      <p:cBhvr additive="base">
                                        <p:cTn id="162" dur="500"/>
                                        <p:tgtEl>
                                          <p:spTgt spid="37"/>
                                        </p:tgtEl>
                                        <p:attrNameLst>
                                          <p:attrName>ppt_x</p:attrName>
                                        </p:attrNameLst>
                                      </p:cBhvr>
                                      <p:tavLst>
                                        <p:tav tm="0">
                                          <p:val>
                                            <p:strVal val="ppt_x"/>
                                          </p:val>
                                        </p:tav>
                                        <p:tav tm="100000">
                                          <p:val>
                                            <p:strVal val="ppt_x"/>
                                          </p:val>
                                        </p:tav>
                                      </p:tavLst>
                                    </p:anim>
                                    <p:anim calcmode="lin" valueType="num">
                                      <p:cBhvr additive="base">
                                        <p:cTn id="163" dur="500"/>
                                        <p:tgtEl>
                                          <p:spTgt spid="37"/>
                                        </p:tgtEl>
                                        <p:attrNameLst>
                                          <p:attrName>ppt_y</p:attrName>
                                        </p:attrNameLst>
                                      </p:cBhvr>
                                      <p:tavLst>
                                        <p:tav tm="0">
                                          <p:val>
                                            <p:strVal val="ppt_y"/>
                                          </p:val>
                                        </p:tav>
                                        <p:tav tm="100000">
                                          <p:val>
                                            <p:strVal val="1+ppt_h/2"/>
                                          </p:val>
                                        </p:tav>
                                      </p:tavLst>
                                    </p:anim>
                                    <p:set>
                                      <p:cBhvr>
                                        <p:cTn id="164" dur="1" fill="hold">
                                          <p:stCondLst>
                                            <p:cond delay="499"/>
                                          </p:stCondLst>
                                        </p:cTn>
                                        <p:tgtEl>
                                          <p:spTgt spid="37"/>
                                        </p:tgtEl>
                                        <p:attrNameLst>
                                          <p:attrName>style.visibility</p:attrName>
                                        </p:attrNameLst>
                                      </p:cBhvr>
                                      <p:to>
                                        <p:strVal val="hidden"/>
                                      </p:to>
                                    </p:set>
                                  </p:childTnLst>
                                </p:cTn>
                              </p:par>
                              <p:par>
                                <p:cTn id="165" presetID="2" presetClass="exit" presetSubtype="4" fill="hold" grpId="1" nodeType="withEffect">
                                  <p:stCondLst>
                                    <p:cond delay="0"/>
                                  </p:stCondLst>
                                  <p:childTnLst>
                                    <p:anim calcmode="lin" valueType="num">
                                      <p:cBhvr additive="base">
                                        <p:cTn id="166" dur="500"/>
                                        <p:tgtEl>
                                          <p:spTgt spid="38"/>
                                        </p:tgtEl>
                                        <p:attrNameLst>
                                          <p:attrName>ppt_x</p:attrName>
                                        </p:attrNameLst>
                                      </p:cBhvr>
                                      <p:tavLst>
                                        <p:tav tm="0">
                                          <p:val>
                                            <p:strVal val="ppt_x"/>
                                          </p:val>
                                        </p:tav>
                                        <p:tav tm="100000">
                                          <p:val>
                                            <p:strVal val="ppt_x"/>
                                          </p:val>
                                        </p:tav>
                                      </p:tavLst>
                                    </p:anim>
                                    <p:anim calcmode="lin" valueType="num">
                                      <p:cBhvr additive="base">
                                        <p:cTn id="167" dur="500"/>
                                        <p:tgtEl>
                                          <p:spTgt spid="38"/>
                                        </p:tgtEl>
                                        <p:attrNameLst>
                                          <p:attrName>ppt_y</p:attrName>
                                        </p:attrNameLst>
                                      </p:cBhvr>
                                      <p:tavLst>
                                        <p:tav tm="0">
                                          <p:val>
                                            <p:strVal val="ppt_y"/>
                                          </p:val>
                                        </p:tav>
                                        <p:tav tm="100000">
                                          <p:val>
                                            <p:strVal val="1+ppt_h/2"/>
                                          </p:val>
                                        </p:tav>
                                      </p:tavLst>
                                    </p:anim>
                                    <p:set>
                                      <p:cBhvr>
                                        <p:cTn id="168" dur="1" fill="hold">
                                          <p:stCondLst>
                                            <p:cond delay="499"/>
                                          </p:stCondLst>
                                        </p:cTn>
                                        <p:tgtEl>
                                          <p:spTgt spid="38"/>
                                        </p:tgtEl>
                                        <p:attrNameLst>
                                          <p:attrName>style.visibility</p:attrName>
                                        </p:attrNameLst>
                                      </p:cBhvr>
                                      <p:to>
                                        <p:strVal val="hidden"/>
                                      </p:to>
                                    </p:set>
                                  </p:childTnLst>
                                </p:cTn>
                              </p:par>
                              <p:par>
                                <p:cTn id="169" presetID="2" presetClass="exit" presetSubtype="4" fill="hold" grpId="1" nodeType="withEffect">
                                  <p:stCondLst>
                                    <p:cond delay="0"/>
                                  </p:stCondLst>
                                  <p:childTnLst>
                                    <p:anim calcmode="lin" valueType="num">
                                      <p:cBhvr additive="base">
                                        <p:cTn id="170" dur="500"/>
                                        <p:tgtEl>
                                          <p:spTgt spid="36"/>
                                        </p:tgtEl>
                                        <p:attrNameLst>
                                          <p:attrName>ppt_x</p:attrName>
                                        </p:attrNameLst>
                                      </p:cBhvr>
                                      <p:tavLst>
                                        <p:tav tm="0">
                                          <p:val>
                                            <p:strVal val="ppt_x"/>
                                          </p:val>
                                        </p:tav>
                                        <p:tav tm="100000">
                                          <p:val>
                                            <p:strVal val="ppt_x"/>
                                          </p:val>
                                        </p:tav>
                                      </p:tavLst>
                                    </p:anim>
                                    <p:anim calcmode="lin" valueType="num">
                                      <p:cBhvr additive="base">
                                        <p:cTn id="171" dur="500"/>
                                        <p:tgtEl>
                                          <p:spTgt spid="36"/>
                                        </p:tgtEl>
                                        <p:attrNameLst>
                                          <p:attrName>ppt_y</p:attrName>
                                        </p:attrNameLst>
                                      </p:cBhvr>
                                      <p:tavLst>
                                        <p:tav tm="0">
                                          <p:val>
                                            <p:strVal val="ppt_y"/>
                                          </p:val>
                                        </p:tav>
                                        <p:tav tm="100000">
                                          <p:val>
                                            <p:strVal val="1+ppt_h/2"/>
                                          </p:val>
                                        </p:tav>
                                      </p:tavLst>
                                    </p:anim>
                                    <p:set>
                                      <p:cBhvr>
                                        <p:cTn id="172" dur="1" fill="hold">
                                          <p:stCondLst>
                                            <p:cond delay="499"/>
                                          </p:stCondLst>
                                        </p:cTn>
                                        <p:tgtEl>
                                          <p:spTgt spid="36"/>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39"/>
                                        </p:tgtEl>
                                        <p:attrNameLst>
                                          <p:attrName>style.visibility</p:attrName>
                                        </p:attrNameLst>
                                      </p:cBhvr>
                                      <p:to>
                                        <p:strVal val="visible"/>
                                      </p:to>
                                    </p:set>
                                    <p:anim calcmode="lin" valueType="num">
                                      <p:cBhvr additive="base">
                                        <p:cTn id="177" dur="500" fill="hold"/>
                                        <p:tgtEl>
                                          <p:spTgt spid="39"/>
                                        </p:tgtEl>
                                        <p:attrNameLst>
                                          <p:attrName>ppt_x</p:attrName>
                                        </p:attrNameLst>
                                      </p:cBhvr>
                                      <p:tavLst>
                                        <p:tav tm="0">
                                          <p:val>
                                            <p:strVal val="#ppt_x"/>
                                          </p:val>
                                        </p:tav>
                                        <p:tav tm="100000">
                                          <p:val>
                                            <p:strVal val="#ppt_x"/>
                                          </p:val>
                                        </p:tav>
                                      </p:tavLst>
                                    </p:anim>
                                    <p:anim calcmode="lin" valueType="num">
                                      <p:cBhvr additive="base">
                                        <p:cTn id="17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45"/>
                                        </p:tgtEl>
                                        <p:attrNameLst>
                                          <p:attrName>style.visibility</p:attrName>
                                        </p:attrNameLst>
                                      </p:cBhvr>
                                      <p:to>
                                        <p:strVal val="visible"/>
                                      </p:to>
                                    </p:set>
                                    <p:anim calcmode="lin" valueType="num">
                                      <p:cBhvr additive="base">
                                        <p:cTn id="183" dur="500" fill="hold"/>
                                        <p:tgtEl>
                                          <p:spTgt spid="45"/>
                                        </p:tgtEl>
                                        <p:attrNameLst>
                                          <p:attrName>ppt_x</p:attrName>
                                        </p:attrNameLst>
                                      </p:cBhvr>
                                      <p:tavLst>
                                        <p:tav tm="0">
                                          <p:val>
                                            <p:strVal val="#ppt_x"/>
                                          </p:val>
                                        </p:tav>
                                        <p:tav tm="100000">
                                          <p:val>
                                            <p:strVal val="#ppt_x"/>
                                          </p:val>
                                        </p:tav>
                                      </p:tavLst>
                                    </p:anim>
                                    <p:anim calcmode="lin" valueType="num">
                                      <p:cBhvr additive="base">
                                        <p:cTn id="184" dur="500" fill="hold"/>
                                        <p:tgtEl>
                                          <p:spTgt spid="4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6"/>
                                        </p:tgtEl>
                                        <p:attrNameLst>
                                          <p:attrName>style.visibility</p:attrName>
                                        </p:attrNameLst>
                                      </p:cBhvr>
                                      <p:to>
                                        <p:strVal val="visible"/>
                                      </p:to>
                                    </p:set>
                                    <p:anim calcmode="lin" valueType="num">
                                      <p:cBhvr additive="base">
                                        <p:cTn id="187" dur="500" fill="hold"/>
                                        <p:tgtEl>
                                          <p:spTgt spid="46"/>
                                        </p:tgtEl>
                                        <p:attrNameLst>
                                          <p:attrName>ppt_x</p:attrName>
                                        </p:attrNameLst>
                                      </p:cBhvr>
                                      <p:tavLst>
                                        <p:tav tm="0">
                                          <p:val>
                                            <p:strVal val="#ppt_x"/>
                                          </p:val>
                                        </p:tav>
                                        <p:tav tm="100000">
                                          <p:val>
                                            <p:strVal val="#ppt_x"/>
                                          </p:val>
                                        </p:tav>
                                      </p:tavLst>
                                    </p:anim>
                                    <p:anim calcmode="lin" valueType="num">
                                      <p:cBhvr additive="base">
                                        <p:cTn id="18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42"/>
                                        </p:tgtEl>
                                        <p:attrNameLst>
                                          <p:attrName>style.visibility</p:attrName>
                                        </p:attrNameLst>
                                      </p:cBhvr>
                                      <p:to>
                                        <p:strVal val="visible"/>
                                      </p:to>
                                    </p:set>
                                    <p:anim calcmode="lin" valueType="num">
                                      <p:cBhvr additive="base">
                                        <p:cTn id="193" dur="500" fill="hold"/>
                                        <p:tgtEl>
                                          <p:spTgt spid="42"/>
                                        </p:tgtEl>
                                        <p:attrNameLst>
                                          <p:attrName>ppt_x</p:attrName>
                                        </p:attrNameLst>
                                      </p:cBhvr>
                                      <p:tavLst>
                                        <p:tav tm="0">
                                          <p:val>
                                            <p:strVal val="#ppt_x"/>
                                          </p:val>
                                        </p:tav>
                                        <p:tav tm="100000">
                                          <p:val>
                                            <p:strVal val="#ppt_x"/>
                                          </p:val>
                                        </p:tav>
                                      </p:tavLst>
                                    </p:anim>
                                    <p:anim calcmode="lin" valueType="num">
                                      <p:cBhvr additive="base">
                                        <p:cTn id="194" dur="500" fill="hold"/>
                                        <p:tgtEl>
                                          <p:spTgt spid="42"/>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 calcmode="lin" valueType="num">
                                      <p:cBhvr additive="base">
                                        <p:cTn id="197" dur="500" fill="hold"/>
                                        <p:tgtEl>
                                          <p:spTgt spid="43"/>
                                        </p:tgtEl>
                                        <p:attrNameLst>
                                          <p:attrName>ppt_x</p:attrName>
                                        </p:attrNameLst>
                                      </p:cBhvr>
                                      <p:tavLst>
                                        <p:tav tm="0">
                                          <p:val>
                                            <p:strVal val="#ppt_x"/>
                                          </p:val>
                                        </p:tav>
                                        <p:tav tm="100000">
                                          <p:val>
                                            <p:strVal val="#ppt_x"/>
                                          </p:val>
                                        </p:tav>
                                      </p:tavLst>
                                    </p:anim>
                                    <p:anim calcmode="lin" valueType="num">
                                      <p:cBhvr additive="base">
                                        <p:cTn id="19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grpId="0" nodeType="clickEffect">
                                  <p:stCondLst>
                                    <p:cond delay="0"/>
                                  </p:stCondLst>
                                  <p:childTnLst>
                                    <p:set>
                                      <p:cBhvr>
                                        <p:cTn id="202" dur="1" fill="hold">
                                          <p:stCondLst>
                                            <p:cond delay="0"/>
                                          </p:stCondLst>
                                        </p:cTn>
                                        <p:tgtEl>
                                          <p:spTgt spid="41"/>
                                        </p:tgtEl>
                                        <p:attrNameLst>
                                          <p:attrName>style.visibility</p:attrName>
                                        </p:attrNameLst>
                                      </p:cBhvr>
                                      <p:to>
                                        <p:strVal val="visible"/>
                                      </p:to>
                                    </p:set>
                                    <p:anim calcmode="lin" valueType="num">
                                      <p:cBhvr additive="base">
                                        <p:cTn id="203" dur="500" fill="hold"/>
                                        <p:tgtEl>
                                          <p:spTgt spid="41"/>
                                        </p:tgtEl>
                                        <p:attrNameLst>
                                          <p:attrName>ppt_x</p:attrName>
                                        </p:attrNameLst>
                                      </p:cBhvr>
                                      <p:tavLst>
                                        <p:tav tm="0">
                                          <p:val>
                                            <p:strVal val="#ppt_x"/>
                                          </p:val>
                                        </p:tav>
                                        <p:tav tm="100000">
                                          <p:val>
                                            <p:strVal val="#ppt_x"/>
                                          </p:val>
                                        </p:tav>
                                      </p:tavLst>
                                    </p:anim>
                                    <p:anim calcmode="lin" valueType="num">
                                      <p:cBhvr additive="base">
                                        <p:cTn id="20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2" presetClass="entr" presetSubtype="4" fill="hold" grpId="0" nodeType="clickEffect">
                                  <p:stCondLst>
                                    <p:cond delay="0"/>
                                  </p:stCondLst>
                                  <p:childTnLst>
                                    <p:set>
                                      <p:cBhvr>
                                        <p:cTn id="208" dur="1" fill="hold">
                                          <p:stCondLst>
                                            <p:cond delay="0"/>
                                          </p:stCondLst>
                                        </p:cTn>
                                        <p:tgtEl>
                                          <p:spTgt spid="50"/>
                                        </p:tgtEl>
                                        <p:attrNameLst>
                                          <p:attrName>style.visibility</p:attrName>
                                        </p:attrNameLst>
                                      </p:cBhvr>
                                      <p:to>
                                        <p:strVal val="visible"/>
                                      </p:to>
                                    </p:set>
                                    <p:anim calcmode="lin" valueType="num">
                                      <p:cBhvr additive="base">
                                        <p:cTn id="209" dur="500" fill="hold"/>
                                        <p:tgtEl>
                                          <p:spTgt spid="50"/>
                                        </p:tgtEl>
                                        <p:attrNameLst>
                                          <p:attrName>ppt_x</p:attrName>
                                        </p:attrNameLst>
                                      </p:cBhvr>
                                      <p:tavLst>
                                        <p:tav tm="0">
                                          <p:val>
                                            <p:strVal val="#ppt_x"/>
                                          </p:val>
                                        </p:tav>
                                        <p:tav tm="100000">
                                          <p:val>
                                            <p:strVal val="#ppt_x"/>
                                          </p:val>
                                        </p:tav>
                                      </p:tavLst>
                                    </p:anim>
                                    <p:anim calcmode="lin" valueType="num">
                                      <p:cBhvr additive="base">
                                        <p:cTn id="210" dur="500" fill="hold"/>
                                        <p:tgtEl>
                                          <p:spTgt spid="50"/>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49"/>
                                        </p:tgtEl>
                                        <p:attrNameLst>
                                          <p:attrName>style.visibility</p:attrName>
                                        </p:attrNameLst>
                                      </p:cBhvr>
                                      <p:to>
                                        <p:strVal val="visible"/>
                                      </p:to>
                                    </p:set>
                                    <p:anim calcmode="lin" valueType="num">
                                      <p:cBhvr additive="base">
                                        <p:cTn id="213" dur="500" fill="hold"/>
                                        <p:tgtEl>
                                          <p:spTgt spid="49"/>
                                        </p:tgtEl>
                                        <p:attrNameLst>
                                          <p:attrName>ppt_x</p:attrName>
                                        </p:attrNameLst>
                                      </p:cBhvr>
                                      <p:tavLst>
                                        <p:tav tm="0">
                                          <p:val>
                                            <p:strVal val="#ppt_x"/>
                                          </p:val>
                                        </p:tav>
                                        <p:tav tm="100000">
                                          <p:val>
                                            <p:strVal val="#ppt_x"/>
                                          </p:val>
                                        </p:tav>
                                      </p:tavLst>
                                    </p:anim>
                                    <p:anim calcmode="lin" valueType="num">
                                      <p:cBhvr additive="base">
                                        <p:cTn id="2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grpId="0" nodeType="clickEffect">
                                  <p:stCondLst>
                                    <p:cond delay="0"/>
                                  </p:stCondLst>
                                  <p:childTnLst>
                                    <p:set>
                                      <p:cBhvr>
                                        <p:cTn id="218" dur="1" fill="hold">
                                          <p:stCondLst>
                                            <p:cond delay="0"/>
                                          </p:stCondLst>
                                        </p:cTn>
                                        <p:tgtEl>
                                          <p:spTgt spid="47"/>
                                        </p:tgtEl>
                                        <p:attrNameLst>
                                          <p:attrName>style.visibility</p:attrName>
                                        </p:attrNameLst>
                                      </p:cBhvr>
                                      <p:to>
                                        <p:strVal val="visible"/>
                                      </p:to>
                                    </p:set>
                                    <p:anim calcmode="lin" valueType="num">
                                      <p:cBhvr additive="base">
                                        <p:cTn id="219" dur="500" fill="hold"/>
                                        <p:tgtEl>
                                          <p:spTgt spid="47"/>
                                        </p:tgtEl>
                                        <p:attrNameLst>
                                          <p:attrName>ppt_x</p:attrName>
                                        </p:attrNameLst>
                                      </p:cBhvr>
                                      <p:tavLst>
                                        <p:tav tm="0">
                                          <p:val>
                                            <p:strVal val="#ppt_x"/>
                                          </p:val>
                                        </p:tav>
                                        <p:tav tm="100000">
                                          <p:val>
                                            <p:strVal val="#ppt_x"/>
                                          </p:val>
                                        </p:tav>
                                      </p:tavLst>
                                    </p:anim>
                                    <p:anim calcmode="lin" valueType="num">
                                      <p:cBhvr additive="base">
                                        <p:cTn id="220" dur="500" fill="hold"/>
                                        <p:tgtEl>
                                          <p:spTgt spid="47"/>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48"/>
                                        </p:tgtEl>
                                        <p:attrNameLst>
                                          <p:attrName>style.visibility</p:attrName>
                                        </p:attrNameLst>
                                      </p:cBhvr>
                                      <p:to>
                                        <p:strVal val="visible"/>
                                      </p:to>
                                    </p:set>
                                    <p:anim calcmode="lin" valueType="num">
                                      <p:cBhvr additive="base">
                                        <p:cTn id="223" dur="500" fill="hold"/>
                                        <p:tgtEl>
                                          <p:spTgt spid="48"/>
                                        </p:tgtEl>
                                        <p:attrNameLst>
                                          <p:attrName>ppt_x</p:attrName>
                                        </p:attrNameLst>
                                      </p:cBhvr>
                                      <p:tavLst>
                                        <p:tav tm="0">
                                          <p:val>
                                            <p:strVal val="#ppt_x"/>
                                          </p:val>
                                        </p:tav>
                                        <p:tav tm="100000">
                                          <p:val>
                                            <p:strVal val="#ppt_x"/>
                                          </p:val>
                                        </p:tav>
                                      </p:tavLst>
                                    </p:anim>
                                    <p:anim calcmode="lin" valueType="num">
                                      <p:cBhvr additive="base">
                                        <p:cTn id="2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grpId="0" nodeType="clickEffect">
                                  <p:stCondLst>
                                    <p:cond delay="0"/>
                                  </p:stCondLst>
                                  <p:childTnLst>
                                    <p:set>
                                      <p:cBhvr>
                                        <p:cTn id="228" dur="1" fill="hold">
                                          <p:stCondLst>
                                            <p:cond delay="0"/>
                                          </p:stCondLst>
                                        </p:cTn>
                                        <p:tgtEl>
                                          <p:spTgt spid="55"/>
                                        </p:tgtEl>
                                        <p:attrNameLst>
                                          <p:attrName>style.visibility</p:attrName>
                                        </p:attrNameLst>
                                      </p:cBhvr>
                                      <p:to>
                                        <p:strVal val="visible"/>
                                      </p:to>
                                    </p:set>
                                    <p:anim calcmode="lin" valueType="num">
                                      <p:cBhvr additive="base">
                                        <p:cTn id="229" dur="500" fill="hold"/>
                                        <p:tgtEl>
                                          <p:spTgt spid="55"/>
                                        </p:tgtEl>
                                        <p:attrNameLst>
                                          <p:attrName>ppt_x</p:attrName>
                                        </p:attrNameLst>
                                      </p:cBhvr>
                                      <p:tavLst>
                                        <p:tav tm="0">
                                          <p:val>
                                            <p:strVal val="#ppt_x"/>
                                          </p:val>
                                        </p:tav>
                                        <p:tav tm="100000">
                                          <p:val>
                                            <p:strVal val="#ppt_x"/>
                                          </p:val>
                                        </p:tav>
                                      </p:tavLst>
                                    </p:anim>
                                    <p:anim calcmode="lin" valueType="num">
                                      <p:cBhvr additive="base">
                                        <p:cTn id="230" dur="500" fill="hold"/>
                                        <p:tgtEl>
                                          <p:spTgt spid="55"/>
                                        </p:tgtEl>
                                        <p:attrNameLst>
                                          <p:attrName>ppt_y</p:attrName>
                                        </p:attrNameLst>
                                      </p:cBhvr>
                                      <p:tavLst>
                                        <p:tav tm="0">
                                          <p:val>
                                            <p:strVal val="1+#ppt_h/2"/>
                                          </p:val>
                                        </p:tav>
                                        <p:tav tm="100000">
                                          <p:val>
                                            <p:strVal val="#ppt_y"/>
                                          </p:val>
                                        </p:tav>
                                      </p:tavLst>
                                    </p:anim>
                                  </p:childTnLst>
                                </p:cTn>
                              </p:par>
                              <p:par>
                                <p:cTn id="231" presetID="2" presetClass="entr" presetSubtype="4" fill="hold" nodeType="withEffect">
                                  <p:stCondLst>
                                    <p:cond delay="0"/>
                                  </p:stCondLst>
                                  <p:childTnLst>
                                    <p:set>
                                      <p:cBhvr>
                                        <p:cTn id="232" dur="1" fill="hold">
                                          <p:stCondLst>
                                            <p:cond delay="0"/>
                                          </p:stCondLst>
                                        </p:cTn>
                                        <p:tgtEl>
                                          <p:spTgt spid="51"/>
                                        </p:tgtEl>
                                        <p:attrNameLst>
                                          <p:attrName>style.visibility</p:attrName>
                                        </p:attrNameLst>
                                      </p:cBhvr>
                                      <p:to>
                                        <p:strVal val="visible"/>
                                      </p:to>
                                    </p:set>
                                    <p:anim calcmode="lin" valueType="num">
                                      <p:cBhvr additive="base">
                                        <p:cTn id="233" dur="500" fill="hold"/>
                                        <p:tgtEl>
                                          <p:spTgt spid="51"/>
                                        </p:tgtEl>
                                        <p:attrNameLst>
                                          <p:attrName>ppt_x</p:attrName>
                                        </p:attrNameLst>
                                      </p:cBhvr>
                                      <p:tavLst>
                                        <p:tav tm="0">
                                          <p:val>
                                            <p:strVal val="#ppt_x"/>
                                          </p:val>
                                        </p:tav>
                                        <p:tav tm="100000">
                                          <p:val>
                                            <p:strVal val="#ppt_x"/>
                                          </p:val>
                                        </p:tav>
                                      </p:tavLst>
                                    </p:anim>
                                    <p:anim calcmode="lin" valueType="num">
                                      <p:cBhvr additive="base">
                                        <p:cTn id="23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 presetClass="entr" presetSubtype="4" fill="hold" grpId="0" nodeType="clickEffect">
                                  <p:stCondLst>
                                    <p:cond delay="0"/>
                                  </p:stCondLst>
                                  <p:childTnLst>
                                    <p:set>
                                      <p:cBhvr>
                                        <p:cTn id="238" dur="1" fill="hold">
                                          <p:stCondLst>
                                            <p:cond delay="0"/>
                                          </p:stCondLst>
                                        </p:cTn>
                                        <p:tgtEl>
                                          <p:spTgt spid="40"/>
                                        </p:tgtEl>
                                        <p:attrNameLst>
                                          <p:attrName>style.visibility</p:attrName>
                                        </p:attrNameLst>
                                      </p:cBhvr>
                                      <p:to>
                                        <p:strVal val="visible"/>
                                      </p:to>
                                    </p:set>
                                    <p:anim calcmode="lin" valueType="num">
                                      <p:cBhvr additive="base">
                                        <p:cTn id="239" dur="500" fill="hold"/>
                                        <p:tgtEl>
                                          <p:spTgt spid="40"/>
                                        </p:tgtEl>
                                        <p:attrNameLst>
                                          <p:attrName>ppt_x</p:attrName>
                                        </p:attrNameLst>
                                      </p:cBhvr>
                                      <p:tavLst>
                                        <p:tav tm="0">
                                          <p:val>
                                            <p:strVal val="#ppt_x"/>
                                          </p:val>
                                        </p:tav>
                                        <p:tav tm="100000">
                                          <p:val>
                                            <p:strVal val="#ppt_x"/>
                                          </p:val>
                                        </p:tav>
                                      </p:tavLst>
                                    </p:anim>
                                    <p:anim calcmode="lin" valueType="num">
                                      <p:cBhvr additive="base">
                                        <p:cTn id="2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2" presetClass="entr" presetSubtype="4" fill="hold" nodeType="clickEffect">
                                  <p:stCondLst>
                                    <p:cond delay="0"/>
                                  </p:stCondLst>
                                  <p:childTnLst>
                                    <p:set>
                                      <p:cBhvr>
                                        <p:cTn id="244" dur="1" fill="hold">
                                          <p:stCondLst>
                                            <p:cond delay="0"/>
                                          </p:stCondLst>
                                        </p:cTn>
                                        <p:tgtEl>
                                          <p:spTgt spid="56"/>
                                        </p:tgtEl>
                                        <p:attrNameLst>
                                          <p:attrName>style.visibility</p:attrName>
                                        </p:attrNameLst>
                                      </p:cBhvr>
                                      <p:to>
                                        <p:strVal val="visible"/>
                                      </p:to>
                                    </p:set>
                                    <p:anim calcmode="lin" valueType="num">
                                      <p:cBhvr additive="base">
                                        <p:cTn id="245" dur="500" fill="hold"/>
                                        <p:tgtEl>
                                          <p:spTgt spid="56"/>
                                        </p:tgtEl>
                                        <p:attrNameLst>
                                          <p:attrName>ppt_x</p:attrName>
                                        </p:attrNameLst>
                                      </p:cBhvr>
                                      <p:tavLst>
                                        <p:tav tm="0">
                                          <p:val>
                                            <p:strVal val="#ppt_x"/>
                                          </p:val>
                                        </p:tav>
                                        <p:tav tm="100000">
                                          <p:val>
                                            <p:strVal val="#ppt_x"/>
                                          </p:val>
                                        </p:tav>
                                      </p:tavLst>
                                    </p:anim>
                                    <p:anim calcmode="lin" valueType="num">
                                      <p:cBhvr additive="base">
                                        <p:cTn id="246" dur="500" fill="hold"/>
                                        <p:tgtEl>
                                          <p:spTgt spid="56"/>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58"/>
                                        </p:tgtEl>
                                        <p:attrNameLst>
                                          <p:attrName>style.visibility</p:attrName>
                                        </p:attrNameLst>
                                      </p:cBhvr>
                                      <p:to>
                                        <p:strVal val="visible"/>
                                      </p:to>
                                    </p:set>
                                    <p:anim calcmode="lin" valueType="num">
                                      <p:cBhvr additive="base">
                                        <p:cTn id="249" dur="500" fill="hold"/>
                                        <p:tgtEl>
                                          <p:spTgt spid="58"/>
                                        </p:tgtEl>
                                        <p:attrNameLst>
                                          <p:attrName>ppt_x</p:attrName>
                                        </p:attrNameLst>
                                      </p:cBhvr>
                                      <p:tavLst>
                                        <p:tav tm="0">
                                          <p:val>
                                            <p:strVal val="#ppt_x"/>
                                          </p:val>
                                        </p:tav>
                                        <p:tav tm="100000">
                                          <p:val>
                                            <p:strVal val="#ppt_x"/>
                                          </p:val>
                                        </p:tav>
                                      </p:tavLst>
                                    </p:anim>
                                    <p:anim calcmode="lin" valueType="num">
                                      <p:cBhvr additive="base">
                                        <p:cTn id="25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 presetClass="exit" presetSubtype="4" fill="hold" grpId="1" nodeType="clickEffect">
                                  <p:stCondLst>
                                    <p:cond delay="0"/>
                                  </p:stCondLst>
                                  <p:childTnLst>
                                    <p:anim calcmode="lin" valueType="num">
                                      <p:cBhvr additive="base">
                                        <p:cTn id="254" dur="500"/>
                                        <p:tgtEl>
                                          <p:spTgt spid="45"/>
                                        </p:tgtEl>
                                        <p:attrNameLst>
                                          <p:attrName>ppt_x</p:attrName>
                                        </p:attrNameLst>
                                      </p:cBhvr>
                                      <p:tavLst>
                                        <p:tav tm="0">
                                          <p:val>
                                            <p:strVal val="ppt_x"/>
                                          </p:val>
                                        </p:tav>
                                        <p:tav tm="100000">
                                          <p:val>
                                            <p:strVal val="ppt_x"/>
                                          </p:val>
                                        </p:tav>
                                      </p:tavLst>
                                    </p:anim>
                                    <p:anim calcmode="lin" valueType="num">
                                      <p:cBhvr additive="base">
                                        <p:cTn id="255" dur="500"/>
                                        <p:tgtEl>
                                          <p:spTgt spid="45"/>
                                        </p:tgtEl>
                                        <p:attrNameLst>
                                          <p:attrName>ppt_y</p:attrName>
                                        </p:attrNameLst>
                                      </p:cBhvr>
                                      <p:tavLst>
                                        <p:tav tm="0">
                                          <p:val>
                                            <p:strVal val="ppt_y"/>
                                          </p:val>
                                        </p:tav>
                                        <p:tav tm="100000">
                                          <p:val>
                                            <p:strVal val="1+ppt_h/2"/>
                                          </p:val>
                                        </p:tav>
                                      </p:tavLst>
                                    </p:anim>
                                    <p:set>
                                      <p:cBhvr>
                                        <p:cTn id="256" dur="1" fill="hold">
                                          <p:stCondLst>
                                            <p:cond delay="499"/>
                                          </p:stCondLst>
                                        </p:cTn>
                                        <p:tgtEl>
                                          <p:spTgt spid="45"/>
                                        </p:tgtEl>
                                        <p:attrNameLst>
                                          <p:attrName>style.visibility</p:attrName>
                                        </p:attrNameLst>
                                      </p:cBhvr>
                                      <p:to>
                                        <p:strVal val="hidden"/>
                                      </p:to>
                                    </p:set>
                                  </p:childTnLst>
                                </p:cTn>
                              </p:par>
                              <p:par>
                                <p:cTn id="257" presetID="2" presetClass="exit" presetSubtype="4" fill="hold" grpId="1" nodeType="withEffect">
                                  <p:stCondLst>
                                    <p:cond delay="0"/>
                                  </p:stCondLst>
                                  <p:childTnLst>
                                    <p:anim calcmode="lin" valueType="num">
                                      <p:cBhvr additive="base">
                                        <p:cTn id="258" dur="500"/>
                                        <p:tgtEl>
                                          <p:spTgt spid="46"/>
                                        </p:tgtEl>
                                        <p:attrNameLst>
                                          <p:attrName>ppt_x</p:attrName>
                                        </p:attrNameLst>
                                      </p:cBhvr>
                                      <p:tavLst>
                                        <p:tav tm="0">
                                          <p:val>
                                            <p:strVal val="ppt_x"/>
                                          </p:val>
                                        </p:tav>
                                        <p:tav tm="100000">
                                          <p:val>
                                            <p:strVal val="ppt_x"/>
                                          </p:val>
                                        </p:tav>
                                      </p:tavLst>
                                    </p:anim>
                                    <p:anim calcmode="lin" valueType="num">
                                      <p:cBhvr additive="base">
                                        <p:cTn id="259" dur="500"/>
                                        <p:tgtEl>
                                          <p:spTgt spid="46"/>
                                        </p:tgtEl>
                                        <p:attrNameLst>
                                          <p:attrName>ppt_y</p:attrName>
                                        </p:attrNameLst>
                                      </p:cBhvr>
                                      <p:tavLst>
                                        <p:tav tm="0">
                                          <p:val>
                                            <p:strVal val="ppt_y"/>
                                          </p:val>
                                        </p:tav>
                                        <p:tav tm="100000">
                                          <p:val>
                                            <p:strVal val="1+ppt_h/2"/>
                                          </p:val>
                                        </p:tav>
                                      </p:tavLst>
                                    </p:anim>
                                    <p:set>
                                      <p:cBhvr>
                                        <p:cTn id="260" dur="1" fill="hold">
                                          <p:stCondLst>
                                            <p:cond delay="499"/>
                                          </p:stCondLst>
                                        </p:cTn>
                                        <p:tgtEl>
                                          <p:spTgt spid="46"/>
                                        </p:tgtEl>
                                        <p:attrNameLst>
                                          <p:attrName>style.visibility</p:attrName>
                                        </p:attrNameLst>
                                      </p:cBhvr>
                                      <p:to>
                                        <p:strVal val="hidden"/>
                                      </p:to>
                                    </p:set>
                                  </p:childTnLst>
                                </p:cTn>
                              </p:par>
                              <p:par>
                                <p:cTn id="261" presetID="2" presetClass="exit" presetSubtype="4" fill="hold" nodeType="withEffect">
                                  <p:stCondLst>
                                    <p:cond delay="0"/>
                                  </p:stCondLst>
                                  <p:childTnLst>
                                    <p:anim calcmode="lin" valueType="num">
                                      <p:cBhvr additive="base">
                                        <p:cTn id="262" dur="500"/>
                                        <p:tgtEl>
                                          <p:spTgt spid="56"/>
                                        </p:tgtEl>
                                        <p:attrNameLst>
                                          <p:attrName>ppt_x</p:attrName>
                                        </p:attrNameLst>
                                      </p:cBhvr>
                                      <p:tavLst>
                                        <p:tav tm="0">
                                          <p:val>
                                            <p:strVal val="ppt_x"/>
                                          </p:val>
                                        </p:tav>
                                        <p:tav tm="100000">
                                          <p:val>
                                            <p:strVal val="ppt_x"/>
                                          </p:val>
                                        </p:tav>
                                      </p:tavLst>
                                    </p:anim>
                                    <p:anim calcmode="lin" valueType="num">
                                      <p:cBhvr additive="base">
                                        <p:cTn id="263" dur="500"/>
                                        <p:tgtEl>
                                          <p:spTgt spid="56"/>
                                        </p:tgtEl>
                                        <p:attrNameLst>
                                          <p:attrName>ppt_y</p:attrName>
                                        </p:attrNameLst>
                                      </p:cBhvr>
                                      <p:tavLst>
                                        <p:tav tm="0">
                                          <p:val>
                                            <p:strVal val="ppt_y"/>
                                          </p:val>
                                        </p:tav>
                                        <p:tav tm="100000">
                                          <p:val>
                                            <p:strVal val="1+ppt_h/2"/>
                                          </p:val>
                                        </p:tav>
                                      </p:tavLst>
                                    </p:anim>
                                    <p:set>
                                      <p:cBhvr>
                                        <p:cTn id="264" dur="1" fill="hold">
                                          <p:stCondLst>
                                            <p:cond delay="499"/>
                                          </p:stCondLst>
                                        </p:cTn>
                                        <p:tgtEl>
                                          <p:spTgt spid="56"/>
                                        </p:tgtEl>
                                        <p:attrNameLst>
                                          <p:attrName>style.visibility</p:attrName>
                                        </p:attrNameLst>
                                      </p:cBhvr>
                                      <p:to>
                                        <p:strVal val="hidden"/>
                                      </p:to>
                                    </p:set>
                                  </p:childTnLst>
                                </p:cTn>
                              </p:par>
                              <p:par>
                                <p:cTn id="265" presetID="2" presetClass="exit" presetSubtype="4" fill="hold" grpId="1" nodeType="withEffect">
                                  <p:stCondLst>
                                    <p:cond delay="0"/>
                                  </p:stCondLst>
                                  <p:childTnLst>
                                    <p:anim calcmode="lin" valueType="num">
                                      <p:cBhvr additive="base">
                                        <p:cTn id="266" dur="500"/>
                                        <p:tgtEl>
                                          <p:spTgt spid="58"/>
                                        </p:tgtEl>
                                        <p:attrNameLst>
                                          <p:attrName>ppt_x</p:attrName>
                                        </p:attrNameLst>
                                      </p:cBhvr>
                                      <p:tavLst>
                                        <p:tav tm="0">
                                          <p:val>
                                            <p:strVal val="ppt_x"/>
                                          </p:val>
                                        </p:tav>
                                        <p:tav tm="100000">
                                          <p:val>
                                            <p:strVal val="ppt_x"/>
                                          </p:val>
                                        </p:tav>
                                      </p:tavLst>
                                    </p:anim>
                                    <p:anim calcmode="lin" valueType="num">
                                      <p:cBhvr additive="base">
                                        <p:cTn id="267" dur="500"/>
                                        <p:tgtEl>
                                          <p:spTgt spid="58"/>
                                        </p:tgtEl>
                                        <p:attrNameLst>
                                          <p:attrName>ppt_y</p:attrName>
                                        </p:attrNameLst>
                                      </p:cBhvr>
                                      <p:tavLst>
                                        <p:tav tm="0">
                                          <p:val>
                                            <p:strVal val="ppt_y"/>
                                          </p:val>
                                        </p:tav>
                                        <p:tav tm="100000">
                                          <p:val>
                                            <p:strVal val="1+ppt_h/2"/>
                                          </p:val>
                                        </p:tav>
                                      </p:tavLst>
                                    </p:anim>
                                    <p:set>
                                      <p:cBhvr>
                                        <p:cTn id="268" dur="1" fill="hold">
                                          <p:stCondLst>
                                            <p:cond delay="499"/>
                                          </p:stCondLst>
                                        </p:cTn>
                                        <p:tgtEl>
                                          <p:spTgt spid="58"/>
                                        </p:tgtEl>
                                        <p:attrNameLst>
                                          <p:attrName>style.visibility</p:attrName>
                                        </p:attrNameLst>
                                      </p:cBhvr>
                                      <p:to>
                                        <p:strVal val="hidden"/>
                                      </p:to>
                                    </p:set>
                                  </p:childTnLst>
                                </p:cTn>
                              </p:par>
                              <p:par>
                                <p:cTn id="269" presetID="2" presetClass="exit" presetSubtype="4" fill="hold" grpId="1" nodeType="withEffect">
                                  <p:stCondLst>
                                    <p:cond delay="0"/>
                                  </p:stCondLst>
                                  <p:childTnLst>
                                    <p:anim calcmode="lin" valueType="num">
                                      <p:cBhvr additive="base">
                                        <p:cTn id="270" dur="500"/>
                                        <p:tgtEl>
                                          <p:spTgt spid="49"/>
                                        </p:tgtEl>
                                        <p:attrNameLst>
                                          <p:attrName>ppt_x</p:attrName>
                                        </p:attrNameLst>
                                      </p:cBhvr>
                                      <p:tavLst>
                                        <p:tav tm="0">
                                          <p:val>
                                            <p:strVal val="ppt_x"/>
                                          </p:val>
                                        </p:tav>
                                        <p:tav tm="100000">
                                          <p:val>
                                            <p:strVal val="ppt_x"/>
                                          </p:val>
                                        </p:tav>
                                      </p:tavLst>
                                    </p:anim>
                                    <p:anim calcmode="lin" valueType="num">
                                      <p:cBhvr additive="base">
                                        <p:cTn id="271" dur="500"/>
                                        <p:tgtEl>
                                          <p:spTgt spid="49"/>
                                        </p:tgtEl>
                                        <p:attrNameLst>
                                          <p:attrName>ppt_y</p:attrName>
                                        </p:attrNameLst>
                                      </p:cBhvr>
                                      <p:tavLst>
                                        <p:tav tm="0">
                                          <p:val>
                                            <p:strVal val="ppt_y"/>
                                          </p:val>
                                        </p:tav>
                                        <p:tav tm="100000">
                                          <p:val>
                                            <p:strVal val="1+ppt_h/2"/>
                                          </p:val>
                                        </p:tav>
                                      </p:tavLst>
                                    </p:anim>
                                    <p:set>
                                      <p:cBhvr>
                                        <p:cTn id="272" dur="1" fill="hold">
                                          <p:stCondLst>
                                            <p:cond delay="499"/>
                                          </p:stCondLst>
                                        </p:cTn>
                                        <p:tgtEl>
                                          <p:spTgt spid="49"/>
                                        </p:tgtEl>
                                        <p:attrNameLst>
                                          <p:attrName>style.visibility</p:attrName>
                                        </p:attrNameLst>
                                      </p:cBhvr>
                                      <p:to>
                                        <p:strVal val="hidden"/>
                                      </p:to>
                                    </p:set>
                                  </p:childTnLst>
                                </p:cTn>
                              </p:par>
                            </p:childTnLst>
                          </p:cTn>
                        </p:par>
                      </p:childTnLst>
                    </p:cTn>
                  </p:par>
                  <p:par>
                    <p:cTn id="273" fill="hold">
                      <p:stCondLst>
                        <p:cond delay="indefinite"/>
                      </p:stCondLst>
                      <p:childTnLst>
                        <p:par>
                          <p:cTn id="274" fill="hold">
                            <p:stCondLst>
                              <p:cond delay="0"/>
                            </p:stCondLst>
                            <p:childTnLst>
                              <p:par>
                                <p:cTn id="275" presetID="2" presetClass="exit" presetSubtype="4" fill="hold" grpId="1" nodeType="clickEffect">
                                  <p:stCondLst>
                                    <p:cond delay="0"/>
                                  </p:stCondLst>
                                  <p:childTnLst>
                                    <p:anim calcmode="lin" valueType="num">
                                      <p:cBhvr additive="base">
                                        <p:cTn id="276" dur="500"/>
                                        <p:tgtEl>
                                          <p:spTgt spid="50"/>
                                        </p:tgtEl>
                                        <p:attrNameLst>
                                          <p:attrName>ppt_x</p:attrName>
                                        </p:attrNameLst>
                                      </p:cBhvr>
                                      <p:tavLst>
                                        <p:tav tm="0">
                                          <p:val>
                                            <p:strVal val="ppt_x"/>
                                          </p:val>
                                        </p:tav>
                                        <p:tav tm="100000">
                                          <p:val>
                                            <p:strVal val="ppt_x"/>
                                          </p:val>
                                        </p:tav>
                                      </p:tavLst>
                                    </p:anim>
                                    <p:anim calcmode="lin" valueType="num">
                                      <p:cBhvr additive="base">
                                        <p:cTn id="277" dur="500"/>
                                        <p:tgtEl>
                                          <p:spTgt spid="50"/>
                                        </p:tgtEl>
                                        <p:attrNameLst>
                                          <p:attrName>ppt_y</p:attrName>
                                        </p:attrNameLst>
                                      </p:cBhvr>
                                      <p:tavLst>
                                        <p:tav tm="0">
                                          <p:val>
                                            <p:strVal val="ppt_y"/>
                                          </p:val>
                                        </p:tav>
                                        <p:tav tm="100000">
                                          <p:val>
                                            <p:strVal val="1+ppt_h/2"/>
                                          </p:val>
                                        </p:tav>
                                      </p:tavLst>
                                    </p:anim>
                                    <p:set>
                                      <p:cBhvr>
                                        <p:cTn id="278" dur="1" fill="hold">
                                          <p:stCondLst>
                                            <p:cond delay="499"/>
                                          </p:stCondLst>
                                        </p:cTn>
                                        <p:tgtEl>
                                          <p:spTgt spid="50"/>
                                        </p:tgtEl>
                                        <p:attrNameLst>
                                          <p:attrName>style.visibility</p:attrName>
                                        </p:attrNameLst>
                                      </p:cBhvr>
                                      <p:to>
                                        <p:strVal val="hidden"/>
                                      </p:to>
                                    </p:set>
                                  </p:childTnLst>
                                </p:cTn>
                              </p:par>
                              <p:par>
                                <p:cTn id="279" presetID="2" presetClass="exit" presetSubtype="4" fill="hold" grpId="1" nodeType="withEffect">
                                  <p:stCondLst>
                                    <p:cond delay="0"/>
                                  </p:stCondLst>
                                  <p:childTnLst>
                                    <p:anim calcmode="lin" valueType="num">
                                      <p:cBhvr additive="base">
                                        <p:cTn id="280" dur="500"/>
                                        <p:tgtEl>
                                          <p:spTgt spid="55"/>
                                        </p:tgtEl>
                                        <p:attrNameLst>
                                          <p:attrName>ppt_x</p:attrName>
                                        </p:attrNameLst>
                                      </p:cBhvr>
                                      <p:tavLst>
                                        <p:tav tm="0">
                                          <p:val>
                                            <p:strVal val="ppt_x"/>
                                          </p:val>
                                        </p:tav>
                                        <p:tav tm="100000">
                                          <p:val>
                                            <p:strVal val="ppt_x"/>
                                          </p:val>
                                        </p:tav>
                                      </p:tavLst>
                                    </p:anim>
                                    <p:anim calcmode="lin" valueType="num">
                                      <p:cBhvr additive="base">
                                        <p:cTn id="281" dur="500"/>
                                        <p:tgtEl>
                                          <p:spTgt spid="55"/>
                                        </p:tgtEl>
                                        <p:attrNameLst>
                                          <p:attrName>ppt_y</p:attrName>
                                        </p:attrNameLst>
                                      </p:cBhvr>
                                      <p:tavLst>
                                        <p:tav tm="0">
                                          <p:val>
                                            <p:strVal val="ppt_y"/>
                                          </p:val>
                                        </p:tav>
                                        <p:tav tm="100000">
                                          <p:val>
                                            <p:strVal val="1+ppt_h/2"/>
                                          </p:val>
                                        </p:tav>
                                      </p:tavLst>
                                    </p:anim>
                                    <p:set>
                                      <p:cBhvr>
                                        <p:cTn id="282" dur="1" fill="hold">
                                          <p:stCondLst>
                                            <p:cond delay="499"/>
                                          </p:stCondLst>
                                        </p:cTn>
                                        <p:tgtEl>
                                          <p:spTgt spid="55"/>
                                        </p:tgtEl>
                                        <p:attrNameLst>
                                          <p:attrName>style.visibility</p:attrName>
                                        </p:attrNameLst>
                                      </p:cBhvr>
                                      <p:to>
                                        <p:strVal val="hidden"/>
                                      </p:to>
                                    </p:set>
                                  </p:childTnLst>
                                </p:cTn>
                              </p:par>
                              <p:par>
                                <p:cTn id="283" presetID="2" presetClass="exit" presetSubtype="4" fill="hold" grpId="2" nodeType="withEffect">
                                  <p:stCondLst>
                                    <p:cond delay="0"/>
                                  </p:stCondLst>
                                  <p:childTnLst>
                                    <p:anim calcmode="lin" valueType="num">
                                      <p:cBhvr additive="base">
                                        <p:cTn id="284" dur="500"/>
                                        <p:tgtEl>
                                          <p:spTgt spid="36"/>
                                        </p:tgtEl>
                                        <p:attrNameLst>
                                          <p:attrName>ppt_x</p:attrName>
                                        </p:attrNameLst>
                                      </p:cBhvr>
                                      <p:tavLst>
                                        <p:tav tm="0">
                                          <p:val>
                                            <p:strVal val="ppt_x"/>
                                          </p:val>
                                        </p:tav>
                                        <p:tav tm="100000">
                                          <p:val>
                                            <p:strVal val="ppt_x"/>
                                          </p:val>
                                        </p:tav>
                                      </p:tavLst>
                                    </p:anim>
                                    <p:anim calcmode="lin" valueType="num">
                                      <p:cBhvr additive="base">
                                        <p:cTn id="285" dur="500"/>
                                        <p:tgtEl>
                                          <p:spTgt spid="36"/>
                                        </p:tgtEl>
                                        <p:attrNameLst>
                                          <p:attrName>ppt_y</p:attrName>
                                        </p:attrNameLst>
                                      </p:cBhvr>
                                      <p:tavLst>
                                        <p:tav tm="0">
                                          <p:val>
                                            <p:strVal val="ppt_y"/>
                                          </p:val>
                                        </p:tav>
                                        <p:tav tm="100000">
                                          <p:val>
                                            <p:strVal val="1+ppt_h/2"/>
                                          </p:val>
                                        </p:tav>
                                      </p:tavLst>
                                    </p:anim>
                                    <p:set>
                                      <p:cBhvr>
                                        <p:cTn id="286" dur="1" fill="hold">
                                          <p:stCondLst>
                                            <p:cond delay="499"/>
                                          </p:stCondLst>
                                        </p:cTn>
                                        <p:tgtEl>
                                          <p:spTgt spid="36"/>
                                        </p:tgtEl>
                                        <p:attrNameLst>
                                          <p:attrName>style.visibility</p:attrName>
                                        </p:attrNameLst>
                                      </p:cBhvr>
                                      <p:to>
                                        <p:strVal val="hidden"/>
                                      </p:to>
                                    </p:set>
                                  </p:childTnLst>
                                </p:cTn>
                              </p:par>
                              <p:par>
                                <p:cTn id="287" presetID="2" presetClass="exit" presetSubtype="4" fill="hold" nodeType="withEffect">
                                  <p:stCondLst>
                                    <p:cond delay="0"/>
                                  </p:stCondLst>
                                  <p:childTnLst>
                                    <p:anim calcmode="lin" valueType="num">
                                      <p:cBhvr additive="base">
                                        <p:cTn id="288" dur="500"/>
                                        <p:tgtEl>
                                          <p:spTgt spid="51"/>
                                        </p:tgtEl>
                                        <p:attrNameLst>
                                          <p:attrName>ppt_x</p:attrName>
                                        </p:attrNameLst>
                                      </p:cBhvr>
                                      <p:tavLst>
                                        <p:tav tm="0">
                                          <p:val>
                                            <p:strVal val="ppt_x"/>
                                          </p:val>
                                        </p:tav>
                                        <p:tav tm="100000">
                                          <p:val>
                                            <p:strVal val="ppt_x"/>
                                          </p:val>
                                        </p:tav>
                                      </p:tavLst>
                                    </p:anim>
                                    <p:anim calcmode="lin" valueType="num">
                                      <p:cBhvr additive="base">
                                        <p:cTn id="289" dur="500"/>
                                        <p:tgtEl>
                                          <p:spTgt spid="51"/>
                                        </p:tgtEl>
                                        <p:attrNameLst>
                                          <p:attrName>ppt_y</p:attrName>
                                        </p:attrNameLst>
                                      </p:cBhvr>
                                      <p:tavLst>
                                        <p:tav tm="0">
                                          <p:val>
                                            <p:strVal val="ppt_y"/>
                                          </p:val>
                                        </p:tav>
                                        <p:tav tm="100000">
                                          <p:val>
                                            <p:strVal val="1+ppt_h/2"/>
                                          </p:val>
                                        </p:tav>
                                      </p:tavLst>
                                    </p:anim>
                                    <p:set>
                                      <p:cBhvr>
                                        <p:cTn id="290" dur="1" fill="hold">
                                          <p:stCondLst>
                                            <p:cond delay="499"/>
                                          </p:stCondLst>
                                        </p:cTn>
                                        <p:tgtEl>
                                          <p:spTgt spid="51"/>
                                        </p:tgtEl>
                                        <p:attrNameLst>
                                          <p:attrName>style.visibility</p:attrName>
                                        </p:attrNameLst>
                                      </p:cBhvr>
                                      <p:to>
                                        <p:strVal val="hidden"/>
                                      </p:to>
                                    </p:set>
                                  </p:childTnLst>
                                </p:cTn>
                              </p:par>
                            </p:childTnLst>
                          </p:cTn>
                        </p:par>
                      </p:childTnLst>
                    </p:cTn>
                  </p:par>
                  <p:par>
                    <p:cTn id="291" fill="hold">
                      <p:stCondLst>
                        <p:cond delay="indefinite"/>
                      </p:stCondLst>
                      <p:childTnLst>
                        <p:par>
                          <p:cTn id="292" fill="hold">
                            <p:stCondLst>
                              <p:cond delay="0"/>
                            </p:stCondLst>
                            <p:childTnLst>
                              <p:par>
                                <p:cTn id="293" presetID="2" presetClass="entr" presetSubtype="4" fill="hold" grpId="0" nodeType="clickEffect">
                                  <p:stCondLst>
                                    <p:cond delay="0"/>
                                  </p:stCondLst>
                                  <p:childTnLst>
                                    <p:set>
                                      <p:cBhvr>
                                        <p:cTn id="294" dur="1" fill="hold">
                                          <p:stCondLst>
                                            <p:cond delay="0"/>
                                          </p:stCondLst>
                                        </p:cTn>
                                        <p:tgtEl>
                                          <p:spTgt spid="59"/>
                                        </p:tgtEl>
                                        <p:attrNameLst>
                                          <p:attrName>style.visibility</p:attrName>
                                        </p:attrNameLst>
                                      </p:cBhvr>
                                      <p:to>
                                        <p:strVal val="visible"/>
                                      </p:to>
                                    </p:set>
                                    <p:anim calcmode="lin" valueType="num">
                                      <p:cBhvr additive="base">
                                        <p:cTn id="295" dur="500" fill="hold"/>
                                        <p:tgtEl>
                                          <p:spTgt spid="59"/>
                                        </p:tgtEl>
                                        <p:attrNameLst>
                                          <p:attrName>ppt_x</p:attrName>
                                        </p:attrNameLst>
                                      </p:cBhvr>
                                      <p:tavLst>
                                        <p:tav tm="0">
                                          <p:val>
                                            <p:strVal val="#ppt_x"/>
                                          </p:val>
                                        </p:tav>
                                        <p:tav tm="100000">
                                          <p:val>
                                            <p:strVal val="#ppt_x"/>
                                          </p:val>
                                        </p:tav>
                                      </p:tavLst>
                                    </p:anim>
                                    <p:anim calcmode="lin" valueType="num">
                                      <p:cBhvr additive="base">
                                        <p:cTn id="29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11" grpId="0"/>
      <p:bldP spid="13" grpId="0"/>
      <p:bldP spid="16" grpId="0" animBg="1"/>
      <p:bldP spid="17" grpId="0"/>
      <p:bldP spid="18" grpId="0" animBg="1"/>
      <p:bldP spid="18" grpId="1" animBg="1"/>
      <p:bldP spid="19" grpId="0"/>
      <p:bldP spid="20" grpId="0" animBg="1"/>
      <p:bldP spid="22" grpId="0"/>
      <p:bldP spid="24" grpId="0"/>
      <p:bldP spid="25" grpId="0" animBg="1"/>
      <p:bldP spid="26" grpId="0"/>
      <p:bldP spid="27" grpId="0"/>
      <p:bldP spid="28" grpId="0"/>
      <p:bldP spid="29" grpId="0" animBg="1"/>
      <p:bldP spid="29" grpId="1" animBg="1"/>
      <p:bldP spid="35" grpId="0"/>
      <p:bldP spid="35" grpId="1"/>
      <p:bldP spid="36" grpId="0"/>
      <p:bldP spid="36" grpId="1"/>
      <p:bldP spid="36" grpId="2"/>
      <p:bldP spid="37" grpId="0"/>
      <p:bldP spid="37" grpId="1"/>
      <p:bldP spid="38" grpId="0"/>
      <p:bldP spid="38" grpId="1"/>
      <p:bldP spid="39" grpId="0"/>
      <p:bldP spid="40" grpId="0"/>
      <p:bldP spid="41" grpId="0"/>
      <p:bldP spid="42" grpId="0" animBg="1"/>
      <p:bldP spid="43" grpId="0"/>
      <p:bldP spid="45" grpId="0" animBg="1"/>
      <p:bldP spid="45" grpId="1" animBg="1"/>
      <p:bldP spid="46" grpId="0"/>
      <p:bldP spid="46" grpId="1"/>
      <p:bldP spid="47" grpId="0" animBg="1"/>
      <p:bldP spid="48" grpId="0"/>
      <p:bldP spid="49" grpId="0" animBg="1"/>
      <p:bldP spid="49" grpId="1" animBg="1"/>
      <p:bldP spid="50" grpId="0"/>
      <p:bldP spid="50" grpId="1"/>
      <p:bldP spid="55" grpId="0"/>
      <p:bldP spid="55" grpId="1"/>
      <p:bldP spid="58" grpId="0"/>
      <p:bldP spid="58" grpId="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T SWITCHES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WHAT WE HAHE STUDIED NOW IS OUTPUT CONTROLLED T SWITCH</a:t>
            </a:r>
          </a:p>
          <a:p>
            <a:r>
              <a:rPr lang="en-GB" dirty="0" smtClean="0"/>
              <a:t>THE INPUT PCM TSS ARE CYLICLY STORE IN THE BUFFER MEMORY</a:t>
            </a:r>
          </a:p>
          <a:p>
            <a:r>
              <a:rPr lang="en-GB" dirty="0" smtClean="0"/>
              <a:t>THE OUT PUT PCM ARE CYCLICLY ADDRESSING THE CONTROLLED MEMORY, THE CONTENTS WILL TELL YOU WHERE TO READ AND TRANSPORT IT TO THE DESTINATION.</a:t>
            </a:r>
          </a:p>
          <a:p>
            <a:r>
              <a:rPr lang="en-GB" dirty="0" smtClean="0"/>
              <a:t>THE OUTPUT PCMS ARE RIGIDLY CONNECTED TO THE CONTROLED MEM,ORY THATS WHY IT IS CALLED OUT PUT CONTROLLED T SWITCH</a:t>
            </a:r>
          </a:p>
          <a:p>
            <a:r>
              <a:rPr lang="en-GB" dirty="0" smtClean="0"/>
              <a:t>SIMILARLY CAN YOU TRY A INPUT CONTROLLED T SWICH AND WRITE ITS CHARACTERISTICS?</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CHARACTERISTICS OF INPUT CONTROLLED T SWITCH</a:t>
            </a:r>
            <a:endParaRPr lang="en-GB" dirty="0"/>
          </a:p>
        </p:txBody>
      </p:sp>
      <p:sp>
        <p:nvSpPr>
          <p:cNvPr id="3" name="Content Placeholder 2"/>
          <p:cNvSpPr>
            <a:spLocks noGrp="1"/>
          </p:cNvSpPr>
          <p:nvPr>
            <p:ph idx="1"/>
          </p:nvPr>
        </p:nvSpPr>
        <p:spPr/>
        <p:txBody>
          <a:bodyPr/>
          <a:lstStyle/>
          <a:p>
            <a:r>
              <a:rPr lang="en-GB" dirty="0" smtClean="0"/>
              <a:t>INPUT PCMS ARE RIGIDLY CONNECTED TO THE CONNTROLLED MEMORY</a:t>
            </a:r>
          </a:p>
          <a:p>
            <a:r>
              <a:rPr lang="en-GB" dirty="0" smtClean="0"/>
              <a:t>THE INPUT PCMS ARE CYCLICLY ADDRESSING THE CONTROLLED MEMORY. THE CONTENTS WILL TELL YOU WHER TO STORE IN THE BUFFER MEMORY.</a:t>
            </a:r>
          </a:p>
          <a:p>
            <a:r>
              <a:rPr lang="en-GB" dirty="0" smtClean="0"/>
              <a:t>THE OUTPUT PCMS ARE CYCLICLY READING THE BUFFER MEMORY.</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BASIC COMPONANTS OF A SWITCHING SYSTEM</a:t>
            </a:r>
            <a:endParaRPr lang="en-GB" dirty="0"/>
          </a:p>
        </p:txBody>
      </p:sp>
      <p:sp>
        <p:nvSpPr>
          <p:cNvPr id="3" name="Content Placeholder 2"/>
          <p:cNvSpPr>
            <a:spLocks noGrp="1"/>
          </p:cNvSpPr>
          <p:nvPr>
            <p:ph idx="1"/>
          </p:nvPr>
        </p:nvSpPr>
        <p:spPr/>
        <p:txBody>
          <a:bodyPr>
            <a:normAutofit lnSpcReduction="10000"/>
          </a:bodyPr>
          <a:lstStyle/>
          <a:p>
            <a:r>
              <a:rPr lang="en-GB" dirty="0" smtClean="0"/>
              <a:t>SWITCHING  UNIT</a:t>
            </a:r>
          </a:p>
          <a:p>
            <a:r>
              <a:rPr lang="en-GB" dirty="0" smtClean="0"/>
              <a:t>CONTROLLED UNIT</a:t>
            </a:r>
          </a:p>
          <a:p>
            <a:r>
              <a:rPr lang="en-GB" dirty="0" smtClean="0"/>
              <a:t>PERIPARALS</a:t>
            </a:r>
          </a:p>
          <a:p>
            <a:r>
              <a:rPr lang="en-GB" dirty="0" smtClean="0"/>
              <a:t>SOFTWARE</a:t>
            </a:r>
          </a:p>
          <a:p>
            <a:endParaRPr lang="en-GB" dirty="0" smtClean="0"/>
          </a:p>
          <a:p>
            <a:r>
              <a:rPr lang="en-GB" dirty="0" smtClean="0"/>
              <a:t>IS IT ANALOGUES TO HUMAN BODY?</a:t>
            </a:r>
          </a:p>
          <a:p>
            <a:r>
              <a:rPr lang="en-GB" dirty="0" smtClean="0"/>
              <a:t>YES,EXCEPT FREE WILL OF THE HUMAN,THIS SYSTEM WILL HAVE HEART, BRAIN &amp; MIND</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371600"/>
          </a:xfrm>
        </p:spPr>
        <p:txBody>
          <a:bodyPr rtlCol="0">
            <a:normAutofit/>
          </a:bodyPr>
          <a:lstStyle/>
          <a:p>
            <a:pPr fontAlgn="auto">
              <a:spcAft>
                <a:spcPts val="0"/>
              </a:spcAft>
              <a:defRPr/>
            </a:pPr>
            <a:r>
              <a:rPr lang="en-US" sz="3600" dirty="0" smtClean="0"/>
              <a:t>Comparison of Human with Animal &amp; SWITCHING NODE</a:t>
            </a:r>
            <a:endParaRPr lang="en-US" sz="3200" dirty="0" smtClean="0"/>
          </a:p>
        </p:txBody>
      </p:sp>
      <p:sp>
        <p:nvSpPr>
          <p:cNvPr id="4" name="TextBox 3"/>
          <p:cNvSpPr txBox="1">
            <a:spLocks noChangeArrowheads="1"/>
          </p:cNvSpPr>
          <p:nvPr/>
        </p:nvSpPr>
        <p:spPr bwMode="auto">
          <a:xfrm>
            <a:off x="533400" y="1077913"/>
            <a:ext cx="1219200" cy="369887"/>
          </a:xfrm>
          <a:prstGeom prst="rect">
            <a:avLst/>
          </a:prstGeom>
          <a:noFill/>
          <a:ln w="9525">
            <a:noFill/>
            <a:miter lim="800000"/>
            <a:headEnd/>
            <a:tailEnd/>
          </a:ln>
        </p:spPr>
        <p:txBody>
          <a:bodyPr>
            <a:spAutoFit/>
          </a:bodyPr>
          <a:lstStyle/>
          <a:p>
            <a:r>
              <a:rPr lang="en-US">
                <a:latin typeface="Calibri" pitchFamily="34" charset="0"/>
              </a:rPr>
              <a:t>HUMAN</a:t>
            </a:r>
          </a:p>
        </p:txBody>
      </p:sp>
      <p:sp>
        <p:nvSpPr>
          <p:cNvPr id="5" name="TextBox 4"/>
          <p:cNvSpPr txBox="1">
            <a:spLocks noChangeArrowheads="1"/>
          </p:cNvSpPr>
          <p:nvPr/>
        </p:nvSpPr>
        <p:spPr bwMode="auto">
          <a:xfrm>
            <a:off x="381000" y="2895600"/>
            <a:ext cx="2133600" cy="369332"/>
          </a:xfrm>
          <a:prstGeom prst="rect">
            <a:avLst/>
          </a:prstGeom>
          <a:noFill/>
          <a:ln w="9525">
            <a:noFill/>
            <a:miter lim="800000"/>
            <a:headEnd/>
            <a:tailEnd/>
          </a:ln>
        </p:spPr>
        <p:txBody>
          <a:bodyPr wrap="square">
            <a:spAutoFit/>
          </a:bodyPr>
          <a:lstStyle/>
          <a:p>
            <a:r>
              <a:rPr lang="en-US" dirty="0" smtClean="0">
                <a:latin typeface="Calibri" pitchFamily="34" charset="0"/>
              </a:rPr>
              <a:t>TELEPHOE NODE</a:t>
            </a:r>
            <a:endParaRPr lang="en-US" dirty="0">
              <a:latin typeface="Calibri" pitchFamily="34" charset="0"/>
            </a:endParaRPr>
          </a:p>
        </p:txBody>
      </p:sp>
      <p:pic>
        <p:nvPicPr>
          <p:cNvPr id="6" name="Picture 2" descr="http://esoriano.files.wordpress.com/2007/05/human_body.jpg"/>
          <p:cNvPicPr>
            <a:picLocks noChangeAspect="1" noChangeArrowheads="1"/>
          </p:cNvPicPr>
          <p:nvPr/>
        </p:nvPicPr>
        <p:blipFill>
          <a:blip r:embed="rId2" cstate="email"/>
          <a:srcRect/>
          <a:stretch>
            <a:fillRect/>
          </a:stretch>
        </p:blipFill>
        <p:spPr bwMode="auto">
          <a:xfrm>
            <a:off x="609600" y="1524000"/>
            <a:ext cx="685800" cy="9144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4" descr="http://www.greendisk.com/images/Computer.jpg"/>
          <p:cNvPicPr>
            <a:picLocks noChangeAspect="1" noChangeArrowheads="1"/>
          </p:cNvPicPr>
          <p:nvPr/>
        </p:nvPicPr>
        <p:blipFill>
          <a:blip r:embed="rId3" cstate="email"/>
          <a:srcRect/>
          <a:stretch>
            <a:fillRect/>
          </a:stretch>
        </p:blipFill>
        <p:spPr bwMode="auto">
          <a:xfrm>
            <a:off x="457200" y="3505200"/>
            <a:ext cx="1295399" cy="116697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6" descr="http://upload.wikimedia.org/wikipedia/commons/thumb/e/e5/Diagram_of_the_human_heart_(cropped).svg/300px-Diagram_of_the_human_heart_(cropped).svg.png"/>
          <p:cNvPicPr>
            <a:picLocks noChangeAspect="1" noChangeArrowheads="1"/>
          </p:cNvPicPr>
          <p:nvPr/>
        </p:nvPicPr>
        <p:blipFill>
          <a:blip r:embed="rId4" cstate="print"/>
          <a:srcRect/>
          <a:stretch>
            <a:fillRect/>
          </a:stretch>
        </p:blipFill>
        <p:spPr bwMode="auto">
          <a:xfrm>
            <a:off x="3048000" y="1371600"/>
            <a:ext cx="762000" cy="762000"/>
          </a:xfrm>
          <a:prstGeom prst="rect">
            <a:avLst/>
          </a:prstGeom>
          <a:noFill/>
          <a:ln w="9525">
            <a:noFill/>
            <a:miter lim="800000"/>
            <a:headEnd/>
            <a:tailEnd/>
          </a:ln>
        </p:spPr>
      </p:pic>
      <p:sp>
        <p:nvSpPr>
          <p:cNvPr id="9" name="TextBox 8"/>
          <p:cNvSpPr txBox="1">
            <a:spLocks noChangeArrowheads="1"/>
          </p:cNvSpPr>
          <p:nvPr/>
        </p:nvSpPr>
        <p:spPr bwMode="auto">
          <a:xfrm>
            <a:off x="2971800" y="914400"/>
            <a:ext cx="990600" cy="307975"/>
          </a:xfrm>
          <a:prstGeom prst="rect">
            <a:avLst/>
          </a:prstGeom>
          <a:noFill/>
          <a:ln w="9525">
            <a:noFill/>
            <a:miter lim="800000"/>
            <a:headEnd/>
            <a:tailEnd/>
          </a:ln>
        </p:spPr>
        <p:txBody>
          <a:bodyPr>
            <a:spAutoFit/>
          </a:bodyPr>
          <a:lstStyle/>
          <a:p>
            <a:r>
              <a:rPr lang="en-US" sz="1400">
                <a:latin typeface="Calibri" pitchFamily="34" charset="0"/>
              </a:rPr>
              <a:t>HEART</a:t>
            </a:r>
          </a:p>
        </p:txBody>
      </p:sp>
      <p:pic>
        <p:nvPicPr>
          <p:cNvPr id="10" name="Picture 8" descr="http://www.informl.com/wp-content/uploads/2008/05/brain_witelson.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95800" y="1295400"/>
            <a:ext cx="755650" cy="760413"/>
          </a:xfrm>
          <a:prstGeom prst="rect">
            <a:avLst/>
          </a:prstGeom>
          <a:noFill/>
          <a:ln w="9525">
            <a:noFill/>
            <a:miter lim="800000"/>
            <a:headEnd/>
            <a:tailEnd/>
          </a:ln>
        </p:spPr>
      </p:pic>
      <p:sp>
        <p:nvSpPr>
          <p:cNvPr id="11" name="TextBox 10"/>
          <p:cNvSpPr txBox="1">
            <a:spLocks noChangeArrowheads="1"/>
          </p:cNvSpPr>
          <p:nvPr/>
        </p:nvSpPr>
        <p:spPr bwMode="auto">
          <a:xfrm>
            <a:off x="4495800" y="914400"/>
            <a:ext cx="990600" cy="307975"/>
          </a:xfrm>
          <a:prstGeom prst="rect">
            <a:avLst/>
          </a:prstGeom>
          <a:noFill/>
          <a:ln w="9525">
            <a:noFill/>
            <a:miter lim="800000"/>
            <a:headEnd/>
            <a:tailEnd/>
          </a:ln>
        </p:spPr>
        <p:txBody>
          <a:bodyPr>
            <a:spAutoFit/>
          </a:bodyPr>
          <a:lstStyle/>
          <a:p>
            <a:r>
              <a:rPr lang="en-US" sz="1400">
                <a:latin typeface="Calibri" pitchFamily="34" charset="0"/>
              </a:rPr>
              <a:t>BRAIN</a:t>
            </a:r>
          </a:p>
        </p:txBody>
      </p:sp>
      <p:pic>
        <p:nvPicPr>
          <p:cNvPr id="12" name="Picture 10" descr="http://www.chopra.com/files/images/MindBOdysize1.jpg"/>
          <p:cNvPicPr>
            <a:picLocks noChangeAspect="1" noChangeArrowheads="1"/>
          </p:cNvPicPr>
          <p:nvPr/>
        </p:nvPicPr>
        <p:blipFill>
          <a:blip r:embed="rId6" cstate="print"/>
          <a:srcRect/>
          <a:stretch>
            <a:fillRect/>
          </a:stretch>
        </p:blipFill>
        <p:spPr bwMode="auto">
          <a:xfrm>
            <a:off x="6172200" y="1219200"/>
            <a:ext cx="911225" cy="911225"/>
          </a:xfrm>
          <a:prstGeom prst="rect">
            <a:avLst/>
          </a:prstGeom>
          <a:noFill/>
          <a:ln w="9525">
            <a:noFill/>
            <a:miter lim="800000"/>
            <a:headEnd/>
            <a:tailEnd/>
          </a:ln>
        </p:spPr>
      </p:pic>
      <p:sp>
        <p:nvSpPr>
          <p:cNvPr id="13" name="TextBox 12"/>
          <p:cNvSpPr txBox="1">
            <a:spLocks noChangeArrowheads="1"/>
          </p:cNvSpPr>
          <p:nvPr/>
        </p:nvSpPr>
        <p:spPr bwMode="auto">
          <a:xfrm>
            <a:off x="5715000" y="914400"/>
            <a:ext cx="685800" cy="307975"/>
          </a:xfrm>
          <a:prstGeom prst="rect">
            <a:avLst/>
          </a:prstGeom>
          <a:noFill/>
          <a:ln w="9525">
            <a:noFill/>
            <a:miter lim="800000"/>
            <a:headEnd/>
            <a:tailEnd/>
          </a:ln>
        </p:spPr>
        <p:txBody>
          <a:bodyPr>
            <a:spAutoFit/>
          </a:bodyPr>
          <a:lstStyle/>
          <a:p>
            <a:r>
              <a:rPr lang="en-US" sz="1400">
                <a:latin typeface="Calibri" pitchFamily="34" charset="0"/>
              </a:rPr>
              <a:t>MIND</a:t>
            </a:r>
          </a:p>
        </p:txBody>
      </p:sp>
      <p:sp>
        <p:nvSpPr>
          <p:cNvPr id="14" name="TextBox 13"/>
          <p:cNvSpPr txBox="1"/>
          <p:nvPr/>
        </p:nvSpPr>
        <p:spPr>
          <a:xfrm>
            <a:off x="7391400" y="914400"/>
            <a:ext cx="1752600" cy="646331"/>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fontAlgn="auto">
              <a:spcBef>
                <a:spcPts val="0"/>
              </a:spcBef>
              <a:spcAft>
                <a:spcPts val="0"/>
              </a:spcAft>
              <a:defRPr/>
            </a:pPr>
            <a:r>
              <a:rPr lang="en-US" dirty="0">
                <a:solidFill>
                  <a:schemeClr val="tx1"/>
                </a:solidFill>
              </a:rPr>
              <a:t>FREE </a:t>
            </a:r>
            <a:r>
              <a:rPr lang="en-US" dirty="0" smtClean="0">
                <a:solidFill>
                  <a:schemeClr val="tx1"/>
                </a:solidFill>
              </a:rPr>
              <a:t>WILL/GOOD</a:t>
            </a:r>
            <a:endParaRPr lang="en-US" dirty="0">
              <a:solidFill>
                <a:schemeClr val="tx1"/>
              </a:solidFill>
            </a:endParaRPr>
          </a:p>
        </p:txBody>
      </p:sp>
      <p:pic>
        <p:nvPicPr>
          <p:cNvPr id="16" name="Picture 12" descr="http://www.global-b2b-network.com/direct/dbimage/50335749/Atx_Power_Supply.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48000" y="3048000"/>
            <a:ext cx="914400" cy="914400"/>
          </a:xfrm>
          <a:prstGeom prst="rect">
            <a:avLst/>
          </a:prstGeom>
          <a:noFill/>
          <a:ln w="9525">
            <a:noFill/>
            <a:miter lim="800000"/>
            <a:headEnd/>
            <a:tailEnd/>
          </a:ln>
        </p:spPr>
      </p:pic>
      <p:sp>
        <p:nvSpPr>
          <p:cNvPr id="17" name="TextBox 16"/>
          <p:cNvSpPr txBox="1">
            <a:spLocks noChangeArrowheads="1"/>
          </p:cNvSpPr>
          <p:nvPr/>
        </p:nvSpPr>
        <p:spPr bwMode="auto">
          <a:xfrm>
            <a:off x="2743200" y="3886200"/>
            <a:ext cx="1524000" cy="523220"/>
          </a:xfrm>
          <a:prstGeom prst="rect">
            <a:avLst/>
          </a:prstGeom>
          <a:noFill/>
          <a:ln w="9525">
            <a:noFill/>
            <a:miter lim="800000"/>
            <a:headEnd/>
            <a:tailEnd/>
          </a:ln>
        </p:spPr>
        <p:txBody>
          <a:bodyPr>
            <a:spAutoFit/>
          </a:bodyPr>
          <a:lstStyle/>
          <a:p>
            <a:r>
              <a:rPr lang="en-US" sz="1400" dirty="0" smtClean="0">
                <a:latin typeface="Calibri" pitchFamily="34" charset="0"/>
              </a:rPr>
              <a:t>SWITCHING NETWORK</a:t>
            </a:r>
            <a:endParaRPr lang="en-US" sz="1400" dirty="0">
              <a:latin typeface="Calibri" pitchFamily="34" charset="0"/>
            </a:endParaRPr>
          </a:p>
        </p:txBody>
      </p:sp>
      <p:pic>
        <p:nvPicPr>
          <p:cNvPr id="19" name="Picture 14" descr="http://www.made-in-china.com/image/2f0j00mhtEuMQKvTSfM/Computer-Mid-Tower-Case-CC-1008-.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48200" y="3124200"/>
            <a:ext cx="685800" cy="979488"/>
          </a:xfrm>
          <a:prstGeom prst="rect">
            <a:avLst/>
          </a:prstGeom>
          <a:noFill/>
          <a:ln w="9525">
            <a:noFill/>
            <a:miter lim="800000"/>
            <a:headEnd/>
            <a:tailEnd/>
          </a:ln>
        </p:spPr>
      </p:pic>
      <p:sp>
        <p:nvSpPr>
          <p:cNvPr id="20" name="TextBox 19"/>
          <p:cNvSpPr txBox="1">
            <a:spLocks noChangeArrowheads="1"/>
          </p:cNvSpPr>
          <p:nvPr/>
        </p:nvSpPr>
        <p:spPr bwMode="auto">
          <a:xfrm>
            <a:off x="4648200" y="4191000"/>
            <a:ext cx="1295400" cy="523220"/>
          </a:xfrm>
          <a:prstGeom prst="rect">
            <a:avLst/>
          </a:prstGeom>
          <a:noFill/>
          <a:ln w="9525">
            <a:noFill/>
            <a:miter lim="800000"/>
            <a:headEnd/>
            <a:tailEnd/>
          </a:ln>
        </p:spPr>
        <p:txBody>
          <a:bodyPr wrap="square">
            <a:spAutoFit/>
          </a:bodyPr>
          <a:lstStyle/>
          <a:p>
            <a:r>
              <a:rPr lang="en-US" sz="1400" smtClean="0">
                <a:latin typeface="Calibri" pitchFamily="34" charset="0"/>
              </a:rPr>
              <a:t>CONTROL </a:t>
            </a:r>
            <a:r>
              <a:rPr lang="en-US" sz="1400" dirty="0" smtClean="0">
                <a:latin typeface="Calibri" pitchFamily="34" charset="0"/>
              </a:rPr>
              <a:t>NETWORK</a:t>
            </a:r>
            <a:endParaRPr lang="en-US" sz="1400" dirty="0">
              <a:latin typeface="Calibri" pitchFamily="34" charset="0"/>
            </a:endParaRPr>
          </a:p>
        </p:txBody>
      </p:sp>
      <p:pic>
        <p:nvPicPr>
          <p:cNvPr id="22" name="Picture 5"/>
          <p:cNvPicPr>
            <a:picLocks noChangeAspect="1" noChangeArrowheads="1"/>
          </p:cNvPicPr>
          <p:nvPr/>
        </p:nvPicPr>
        <p:blipFill>
          <a:blip r:embed="rId9" cstate="print"/>
          <a:srcRect/>
          <a:stretch>
            <a:fillRect/>
          </a:stretch>
        </p:blipFill>
        <p:spPr bwMode="auto">
          <a:xfrm>
            <a:off x="5715000" y="3143250"/>
            <a:ext cx="1676400" cy="1009650"/>
          </a:xfrm>
          <a:prstGeom prst="rect">
            <a:avLst/>
          </a:prstGeom>
          <a:noFill/>
          <a:ln w="9525">
            <a:noFill/>
            <a:miter lim="800000"/>
            <a:headEnd/>
            <a:tailEnd/>
          </a:ln>
        </p:spPr>
      </p:pic>
      <p:sp>
        <p:nvSpPr>
          <p:cNvPr id="27" name="TextBox 26"/>
          <p:cNvSpPr txBox="1">
            <a:spLocks noChangeArrowheads="1"/>
          </p:cNvSpPr>
          <p:nvPr/>
        </p:nvSpPr>
        <p:spPr bwMode="auto">
          <a:xfrm>
            <a:off x="5853113" y="4430713"/>
            <a:ext cx="1447800" cy="307975"/>
          </a:xfrm>
          <a:prstGeom prst="rect">
            <a:avLst/>
          </a:prstGeom>
          <a:noFill/>
          <a:ln w="9525">
            <a:noFill/>
            <a:miter lim="800000"/>
            <a:headEnd/>
            <a:tailEnd/>
          </a:ln>
        </p:spPr>
        <p:txBody>
          <a:bodyPr>
            <a:spAutoFit/>
          </a:bodyPr>
          <a:lstStyle/>
          <a:p>
            <a:r>
              <a:rPr lang="en-US" sz="1400">
                <a:latin typeface="Calibri" pitchFamily="34" charset="0"/>
              </a:rPr>
              <a:t>SOFTWARE</a:t>
            </a:r>
          </a:p>
        </p:txBody>
      </p:sp>
      <p:pic>
        <p:nvPicPr>
          <p:cNvPr id="28" name="Picture 16" descr="http://lh4.ggpht.com/reydnad/SEn6em4gE2I/AAAAAAAACJA/ZFrid0LgBZs/s400/jane-split-personality.jpg"/>
          <p:cNvPicPr>
            <a:picLocks noChangeAspect="1" noChangeArrowheads="1"/>
          </p:cNvPicPr>
          <p:nvPr/>
        </p:nvPicPr>
        <p:blipFill>
          <a:blip r:embed="rId10" cstate="email"/>
          <a:srcRect/>
          <a:stretch>
            <a:fillRect/>
          </a:stretch>
        </p:blipFill>
        <p:spPr bwMode="auto">
          <a:xfrm>
            <a:off x="7696200" y="1524000"/>
            <a:ext cx="990599" cy="1143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TextBox 28"/>
          <p:cNvSpPr txBox="1"/>
          <p:nvPr/>
        </p:nvSpPr>
        <p:spPr>
          <a:xfrm>
            <a:off x="6324600" y="914400"/>
            <a:ext cx="990600" cy="33813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sz="1600" dirty="0"/>
              <a:t>TRUTH</a:t>
            </a:r>
          </a:p>
        </p:txBody>
      </p:sp>
      <p:pic>
        <p:nvPicPr>
          <p:cNvPr id="15362" name="Picture 2" descr="http://www.dyrevern.no/images/251/storfe_kuer_1.jpg"/>
          <p:cNvPicPr>
            <a:picLocks noChangeAspect="1" noChangeArrowheads="1"/>
          </p:cNvPicPr>
          <p:nvPr/>
        </p:nvPicPr>
        <p:blipFill>
          <a:blip r:embed="rId11" cstate="email"/>
          <a:srcRect/>
          <a:stretch>
            <a:fillRect/>
          </a:stretch>
        </p:blipFill>
        <p:spPr bwMode="auto">
          <a:xfrm>
            <a:off x="228600" y="5334000"/>
            <a:ext cx="1919288" cy="1279525"/>
          </a:xfrm>
          <a:prstGeom prst="rect">
            <a:avLst/>
          </a:prstGeom>
          <a:ln w="88900" cap="sq" cmpd="thickThin">
            <a:solidFill>
              <a:srgbClr val="000000"/>
            </a:solidFill>
            <a:prstDash val="solid"/>
            <a:miter lim="800000"/>
          </a:ln>
          <a:effectLst>
            <a:innerShdw blurRad="76200">
              <a:srgbClr val="000000"/>
            </a:innerShdw>
          </a:effectLst>
        </p:spPr>
      </p:pic>
      <p:sp>
        <p:nvSpPr>
          <p:cNvPr id="48" name="TextBox 47"/>
          <p:cNvSpPr txBox="1">
            <a:spLocks noChangeArrowheads="1"/>
          </p:cNvSpPr>
          <p:nvPr/>
        </p:nvSpPr>
        <p:spPr bwMode="auto">
          <a:xfrm>
            <a:off x="304800" y="4876800"/>
            <a:ext cx="1600200" cy="369888"/>
          </a:xfrm>
          <a:prstGeom prst="rect">
            <a:avLst/>
          </a:prstGeom>
          <a:noFill/>
          <a:ln w="9525">
            <a:noFill/>
            <a:miter lim="800000"/>
            <a:headEnd/>
            <a:tailEnd/>
          </a:ln>
        </p:spPr>
        <p:txBody>
          <a:bodyPr>
            <a:spAutoFit/>
          </a:bodyPr>
          <a:lstStyle/>
          <a:p>
            <a:r>
              <a:rPr lang="en-US">
                <a:latin typeface="Calibri" pitchFamily="34" charset="0"/>
              </a:rPr>
              <a:t>ANIMAL</a:t>
            </a:r>
          </a:p>
        </p:txBody>
      </p:sp>
      <p:pic>
        <p:nvPicPr>
          <p:cNvPr id="15364" name="Picture 4" descr="http://almanac.nfshost.com/almanac/heart.jpg"/>
          <p:cNvPicPr>
            <a:picLocks noChangeAspect="1" noChangeArrowheads="1"/>
          </p:cNvPicPr>
          <p:nvPr/>
        </p:nvPicPr>
        <p:blipFill>
          <a:blip r:embed="rId12" cstate="print">
            <a:clrChange>
              <a:clrFrom>
                <a:srgbClr val="FEFEFC"/>
              </a:clrFrom>
              <a:clrTo>
                <a:srgbClr val="FEFEFC">
                  <a:alpha val="0"/>
                </a:srgbClr>
              </a:clrTo>
            </a:clrChange>
          </a:blip>
          <a:srcRect/>
          <a:stretch>
            <a:fillRect/>
          </a:stretch>
        </p:blipFill>
        <p:spPr bwMode="auto">
          <a:xfrm>
            <a:off x="2971800" y="5562600"/>
            <a:ext cx="1231900" cy="887413"/>
          </a:xfrm>
          <a:prstGeom prst="rect">
            <a:avLst/>
          </a:prstGeom>
          <a:noFill/>
          <a:ln w="9525">
            <a:noFill/>
            <a:miter lim="800000"/>
            <a:headEnd/>
            <a:tailEnd/>
          </a:ln>
        </p:spPr>
      </p:pic>
      <p:sp>
        <p:nvSpPr>
          <p:cNvPr id="50" name="TextBox 49"/>
          <p:cNvSpPr txBox="1">
            <a:spLocks noChangeArrowheads="1"/>
          </p:cNvSpPr>
          <p:nvPr/>
        </p:nvSpPr>
        <p:spPr bwMode="auto">
          <a:xfrm>
            <a:off x="2895600" y="6397625"/>
            <a:ext cx="990600" cy="307975"/>
          </a:xfrm>
          <a:prstGeom prst="rect">
            <a:avLst/>
          </a:prstGeom>
          <a:noFill/>
          <a:ln w="9525">
            <a:noFill/>
            <a:miter lim="800000"/>
            <a:headEnd/>
            <a:tailEnd/>
          </a:ln>
        </p:spPr>
        <p:txBody>
          <a:bodyPr>
            <a:spAutoFit/>
          </a:bodyPr>
          <a:lstStyle/>
          <a:p>
            <a:r>
              <a:rPr lang="en-US" sz="1400">
                <a:latin typeface="Calibri" pitchFamily="34" charset="0"/>
              </a:rPr>
              <a:t>HEART</a:t>
            </a:r>
          </a:p>
        </p:txBody>
      </p:sp>
      <p:pic>
        <p:nvPicPr>
          <p:cNvPr id="15366" name="Picture 6" descr="http://lovedogtraining.com/img/Dog_exec_commands/psychology_dog_brain.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343400" y="5334000"/>
            <a:ext cx="1604963" cy="1203325"/>
          </a:xfrm>
          <a:prstGeom prst="rect">
            <a:avLst/>
          </a:prstGeom>
          <a:noFill/>
          <a:ln w="9525">
            <a:noFill/>
            <a:miter lim="800000"/>
            <a:headEnd/>
            <a:tailEnd/>
          </a:ln>
        </p:spPr>
      </p:pic>
      <p:sp>
        <p:nvSpPr>
          <p:cNvPr id="52" name="TextBox 51"/>
          <p:cNvSpPr txBox="1">
            <a:spLocks noChangeArrowheads="1"/>
          </p:cNvSpPr>
          <p:nvPr/>
        </p:nvSpPr>
        <p:spPr bwMode="auto">
          <a:xfrm>
            <a:off x="4876800" y="6550025"/>
            <a:ext cx="990600" cy="307975"/>
          </a:xfrm>
          <a:prstGeom prst="rect">
            <a:avLst/>
          </a:prstGeom>
          <a:noFill/>
          <a:ln w="9525">
            <a:noFill/>
            <a:miter lim="800000"/>
            <a:headEnd/>
            <a:tailEnd/>
          </a:ln>
        </p:spPr>
        <p:txBody>
          <a:bodyPr>
            <a:spAutoFit/>
          </a:bodyPr>
          <a:lstStyle/>
          <a:p>
            <a:r>
              <a:rPr lang="en-US" sz="1400">
                <a:latin typeface="Calibri" pitchFamily="34" charset="0"/>
              </a:rPr>
              <a:t>BRAIN</a:t>
            </a:r>
          </a:p>
        </p:txBody>
      </p:sp>
      <p:cxnSp>
        <p:nvCxnSpPr>
          <p:cNvPr id="54" name="Straight Connector 53"/>
          <p:cNvCxnSpPr/>
          <p:nvPr/>
        </p:nvCxnSpPr>
        <p:spPr>
          <a:xfrm>
            <a:off x="304800" y="2743200"/>
            <a:ext cx="8839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 y="4876800"/>
            <a:ext cx="8839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7543800" y="4419600"/>
            <a:ext cx="1447800" cy="307975"/>
          </a:xfrm>
          <a:prstGeom prst="rect">
            <a:avLst/>
          </a:prstGeom>
          <a:noFill/>
          <a:ln w="9525">
            <a:noFill/>
            <a:miter lim="800000"/>
            <a:headEnd/>
            <a:tailEnd/>
          </a:ln>
        </p:spPr>
        <p:txBody>
          <a:bodyPr>
            <a:spAutoFit/>
          </a:bodyPr>
          <a:lstStyle/>
          <a:p>
            <a:r>
              <a:rPr lang="en-US" sz="1400">
                <a:latin typeface="Calibri" pitchFamily="34" charset="0"/>
              </a:rPr>
              <a:t>PROGRAMMING</a:t>
            </a:r>
          </a:p>
        </p:txBody>
      </p:sp>
      <p:sp>
        <p:nvSpPr>
          <p:cNvPr id="31" name="TextBox 30"/>
          <p:cNvSpPr txBox="1">
            <a:spLocks noChangeArrowheads="1"/>
          </p:cNvSpPr>
          <p:nvPr/>
        </p:nvSpPr>
        <p:spPr bwMode="auto">
          <a:xfrm>
            <a:off x="7467600" y="6477000"/>
            <a:ext cx="1447800" cy="307975"/>
          </a:xfrm>
          <a:prstGeom prst="rect">
            <a:avLst/>
          </a:prstGeom>
          <a:noFill/>
          <a:ln w="9525">
            <a:noFill/>
            <a:miter lim="800000"/>
            <a:headEnd/>
            <a:tailEnd/>
          </a:ln>
        </p:spPr>
        <p:txBody>
          <a:bodyPr>
            <a:spAutoFit/>
          </a:bodyPr>
          <a:lstStyle/>
          <a:p>
            <a:r>
              <a:rPr lang="en-US" sz="1400">
                <a:latin typeface="Calibri" pitchFamily="34" charset="0"/>
              </a:rPr>
              <a:t>INSTINC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5362"/>
                                        </p:tgtEl>
                                        <p:attrNameLst>
                                          <p:attrName>style.visibility</p:attrName>
                                        </p:attrNameLst>
                                      </p:cBhvr>
                                      <p:to>
                                        <p:strVal val="visible"/>
                                      </p:to>
                                    </p:set>
                                    <p:animEffect transition="in" filter="checkerboard(across)">
                                      <p:cBhvr>
                                        <p:cTn id="28" dur="500"/>
                                        <p:tgtEl>
                                          <p:spTgt spid="1536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checkerboard(across)">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5364"/>
                                        </p:tgtEl>
                                        <p:attrNameLst>
                                          <p:attrName>style.visibility</p:attrName>
                                        </p:attrNameLst>
                                      </p:cBhvr>
                                      <p:to>
                                        <p:strVal val="visible"/>
                                      </p:to>
                                    </p:set>
                                    <p:animEffect transition="in" filter="checkerboard(across)">
                                      <p:cBhvr>
                                        <p:cTn id="36" dur="500"/>
                                        <p:tgtEl>
                                          <p:spTgt spid="15364"/>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checkerboard(across)">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5366"/>
                                        </p:tgtEl>
                                        <p:attrNameLst>
                                          <p:attrName>style.visibility</p:attrName>
                                        </p:attrNameLst>
                                      </p:cBhvr>
                                      <p:to>
                                        <p:strVal val="visible"/>
                                      </p:to>
                                    </p:set>
                                    <p:animEffect transition="in" filter="checkerboard(across)">
                                      <p:cBhvr>
                                        <p:cTn id="44" dur="500"/>
                                        <p:tgtEl>
                                          <p:spTgt spid="15366"/>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checkerboard(across)">
                                      <p:cBhvr>
                                        <p:cTn id="47" dur="500"/>
                                        <p:tgtEl>
                                          <p:spTgt spid="52"/>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checkerboard(across)">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2000" fill="hold"/>
                                        <p:tgtEl>
                                          <p:spTgt spid="19"/>
                                        </p:tgtEl>
                                        <p:attrNameLst>
                                          <p:attrName>ppt_x</p:attrName>
                                        </p:attrNameLst>
                                      </p:cBhvr>
                                      <p:tavLst>
                                        <p:tav tm="0">
                                          <p:val>
                                            <p:strVal val="#ppt_x"/>
                                          </p:val>
                                        </p:tav>
                                        <p:tav tm="100000">
                                          <p:val>
                                            <p:strVal val="#ppt_x"/>
                                          </p:val>
                                        </p:tav>
                                      </p:tavLst>
                                    </p:anim>
                                    <p:anim calcmode="lin" valueType="num">
                                      <p:cBhvr additive="base">
                                        <p:cTn id="64" dur="20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2000" fill="hold"/>
                                        <p:tgtEl>
                                          <p:spTgt spid="20"/>
                                        </p:tgtEl>
                                        <p:attrNameLst>
                                          <p:attrName>ppt_x</p:attrName>
                                        </p:attrNameLst>
                                      </p:cBhvr>
                                      <p:tavLst>
                                        <p:tav tm="0">
                                          <p:val>
                                            <p:strVal val="#ppt_x"/>
                                          </p:val>
                                        </p:tav>
                                        <p:tav tm="100000">
                                          <p:val>
                                            <p:strVal val="#ppt_x"/>
                                          </p:val>
                                        </p:tav>
                                      </p:tavLst>
                                    </p:anim>
                                    <p:anim calcmode="lin" valueType="num">
                                      <p:cBhvr additive="base">
                                        <p:cTn id="68"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checkerboard(across)">
                                      <p:cBhvr>
                                        <p:cTn id="73" dur="500"/>
                                        <p:tgtEl>
                                          <p:spTgt spid="22"/>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checkerboard(across)">
                                      <p:cBhvr>
                                        <p:cTn id="76" dur="500"/>
                                        <p:tgtEl>
                                          <p:spTgt spid="27"/>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checkerboard(across)">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blinds(horizontal)">
                                      <p:cBhvr>
                                        <p:cTn id="84" dur="500"/>
                                        <p:tgtEl>
                                          <p:spTgt spid="8"/>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blinds(horizontal)">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blinds(horizontal)">
                                      <p:cBhvr>
                                        <p:cTn id="92" dur="500"/>
                                        <p:tgtEl>
                                          <p:spTgt spid="10"/>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blinds(horizontal)">
                                      <p:cBhvr>
                                        <p:cTn id="95" dur="500"/>
                                        <p:tgtEl>
                                          <p:spTgt spid="11"/>
                                        </p:tgtEl>
                                      </p:cBhvr>
                                    </p:animEffect>
                                  </p:childTnLst>
                                </p:cTn>
                              </p:par>
                              <p:par>
                                <p:cTn id="96" presetID="3" presetClass="entr" presetSubtype="10" fill="hold" grpId="1"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linds(horizontal)">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linds(horizontal)">
                                      <p:cBhvr>
                                        <p:cTn id="103" dur="500"/>
                                        <p:tgtEl>
                                          <p:spTgt spid="13"/>
                                        </p:tgtEl>
                                      </p:cBhvr>
                                    </p:animEffect>
                                  </p:childTnLst>
                                </p:cTn>
                              </p:par>
                              <p:par>
                                <p:cTn id="104" presetID="3" presetClass="entr" presetSubtype="10" fill="hold" nodeType="with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blinds(horizontal)">
                                      <p:cBhvr>
                                        <p:cTn id="106" dur="500"/>
                                        <p:tgtEl>
                                          <p:spTgt spid="12"/>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blinds(horizontal)">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4" fill="hold"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slide(fromBottom)">
                                      <p:cBhvr>
                                        <p:cTn id="116" dur="2000"/>
                                        <p:tgtEl>
                                          <p:spTgt spid="28"/>
                                        </p:tgtEl>
                                      </p:cBhvr>
                                    </p:animEffect>
                                  </p:childTnLst>
                                </p:cTn>
                              </p:par>
                              <p:par>
                                <p:cTn id="117" presetID="12" presetClass="entr" presetSubtype="4" fill="hold" grpId="0" nodeType="with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slide(fromBottom)">
                                      <p:cBhvr>
                                        <p:cTn id="1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P spid="11" grpId="0"/>
      <p:bldP spid="11" grpId="1"/>
      <p:bldP spid="13" grpId="0"/>
      <p:bldP spid="14" grpId="0" animBg="1"/>
      <p:bldP spid="17" grpId="0"/>
      <p:bldP spid="20" grpId="0"/>
      <p:bldP spid="27" grpId="0"/>
      <p:bldP spid="29" grpId="0" animBg="1"/>
      <p:bldP spid="48" grpId="0"/>
      <p:bldP spid="50" grpId="0"/>
      <p:bldP spid="52"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SWITCHING UNIT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MAIN FUNCTION—connecting to an input to a output</a:t>
            </a:r>
          </a:p>
          <a:p>
            <a:r>
              <a:rPr lang="en-GB" dirty="0" smtClean="0"/>
              <a:t>In the case of local node, input will be the customer, and the output will be a route, where the call is destined to</a:t>
            </a:r>
          </a:p>
          <a:p>
            <a:r>
              <a:rPr lang="en-GB" dirty="0" smtClean="0"/>
              <a:t>Limiting factor: no of connections that can be established simultaneously is the limiting factor</a:t>
            </a:r>
          </a:p>
          <a:p>
            <a:r>
              <a:rPr lang="en-GB" dirty="0" smtClean="0"/>
              <a:t>MEASURED IN ERLANG</a:t>
            </a:r>
          </a:p>
          <a:p>
            <a:r>
              <a:rPr lang="en-GB" dirty="0" smtClean="0"/>
              <a:t>Present day technology : analogue &amp; digital switches are now obsolete, now packet switching routers are deployed.</a:t>
            </a:r>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CONTROLLED UNIT</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FUNCTION: ALL THE MANAGEMENT FUNCTIONS THAT NEED TO CARRYOUT IN ESTABLISHING ACONNECTION WILL BE DONE BY THE CONTROLLED UNIT.</a:t>
            </a:r>
          </a:p>
          <a:p>
            <a:r>
              <a:rPr lang="en-GB" dirty="0" smtClean="0"/>
              <a:t>THE MANAGEMENT FUNCTIONS ARE /CALL ESTABLISHMENT, SENDING INFORMATION TO THE OTHER NODES, CALL BILLING FUNCTION, CUSTOMER FACCILITY MANAGEMENT ETC.....</a:t>
            </a:r>
          </a:p>
          <a:p>
            <a:r>
              <a:rPr lang="en-GB" dirty="0" smtClean="0"/>
              <a:t>LIMITATION WILL BE THE OCCUPANCY OF THE PROCESSOR. NORMALLY MORE THAN 80% WILL NOT BE ADVISABLE FOR ANY PROCESSOR. ANOTHER MEASUREMENT WILL BE TLME TAKEN TO ESTABLISH A CONNECTION</a:t>
            </a:r>
          </a:p>
          <a:p>
            <a:r>
              <a:rPr lang="en-GB" dirty="0" smtClean="0"/>
              <a:t>TECHNOLOGY: CENTRALISED CONTROL FUNCTION HAS BEEN SHIFTED TO DITRIBUTED PROCESSER FUNCTION. MODERN NGN SWITCH WILL HAVE MOST OF THE MANAGEMENT FUNTIONS CENTRALISED TO THE CONTROL PART OF SOFT SWITCH, WHILE ROUTING PART IS DISTRIBUTED TO THE ROUTERS. ANOLGUE CONTROL(WIRED LGIC),IS OBSELETE.</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PERIPARALS</a:t>
            </a:r>
            <a:endParaRPr lang="en-GB" dirty="0"/>
          </a:p>
        </p:txBody>
      </p:sp>
      <p:sp>
        <p:nvSpPr>
          <p:cNvPr id="3" name="Content Placeholder 2"/>
          <p:cNvSpPr>
            <a:spLocks noGrp="1"/>
          </p:cNvSpPr>
          <p:nvPr>
            <p:ph idx="1"/>
          </p:nvPr>
        </p:nvSpPr>
        <p:spPr/>
        <p:txBody>
          <a:bodyPr/>
          <a:lstStyle/>
          <a:p>
            <a:r>
              <a:rPr lang="en-GB" dirty="0" smtClean="0"/>
              <a:t>THEY ARE THE ANCILIARY EQUIPMENT TO CARRY OUT THE MAJOR FUNTIONALITIES OF THE SYSTEM. THEY BARE REGISTERS, TONE GENERETORS, TIMING DEVICES, ETC...</a:t>
            </a:r>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a:t>
            </a:r>
            <a:endParaRPr lang="en-GB" dirty="0"/>
          </a:p>
        </p:txBody>
      </p:sp>
      <p:sp>
        <p:nvSpPr>
          <p:cNvPr id="3" name="Content Placeholder 2"/>
          <p:cNvSpPr>
            <a:spLocks noGrp="1"/>
          </p:cNvSpPr>
          <p:nvPr>
            <p:ph idx="1"/>
          </p:nvPr>
        </p:nvSpPr>
        <p:spPr/>
        <p:txBody>
          <a:bodyPr/>
          <a:lstStyle/>
          <a:p>
            <a:r>
              <a:rPr lang="en-GB" dirty="0" smtClean="0"/>
              <a:t>SOFTWARE WILL PROVIDE ALL DETAILED ACTION PLANS IS BECOMING HIGLY COMPLEX.</a:t>
            </a:r>
          </a:p>
          <a:p>
            <a:r>
              <a:rPr lang="en-GB" dirty="0" smtClean="0"/>
              <a:t>MODULAR KIND OF SOFTWARE IS NOW ENCOURAGED.</a:t>
            </a:r>
          </a:p>
          <a:p>
            <a:r>
              <a:rPr lang="en-GB" dirty="0" smtClean="0"/>
              <a:t>WITH NGN TECHNOLOGY THE SOFTWARE HAS BECOME A VITAL ELEMENT FOR THE PROPER FUNCTIONING OF MUTIPLE SERVICE FACILIETIES.</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ANALOGUE TYPE OF SWITCHING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CAN SEE ALL THE VOLTAGES W.R.TO TIME IN THE SWITCHING NETWORK</a:t>
            </a:r>
          </a:p>
          <a:p>
            <a:r>
              <a:rPr lang="en-GB" dirty="0" smtClean="0"/>
              <a:t>NO OF CROSS POINTS, AVALABILITY, BLOCKING</a:t>
            </a:r>
          </a:p>
          <a:p>
            <a:r>
              <a:rPr lang="en-GB" dirty="0" smtClean="0"/>
              <a:t>NO OF CROSS POINTS ARE ANALOGUES TO COST</a:t>
            </a:r>
          </a:p>
          <a:p>
            <a:r>
              <a:rPr lang="en-GB" dirty="0" smtClean="0"/>
              <a:t>AVALABILITY MEANS ANY INPUT CAN REACH ANY OUTPUTS</a:t>
            </a:r>
          </a:p>
          <a:p>
            <a:r>
              <a:rPr lang="en-GB" dirty="0" smtClean="0"/>
              <a:t>BLOCKING MEANS, WHEN THE SWITCHING NETWORK IS ALREADY LOADED, IF YOU CAN FURTHER CONNECT AN FREE INPUT TO A FREE OUTPUT, IT IS SAID TO BE NON BLOCKING.</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GB" smtClean="0"/>
          </a:p>
        </p:txBody>
      </p:sp>
      <p:sp>
        <p:nvSpPr>
          <p:cNvPr id="7171" name="Content Placeholder 2"/>
          <p:cNvSpPr>
            <a:spLocks noGrp="1"/>
          </p:cNvSpPr>
          <p:nvPr>
            <p:ph idx="1"/>
          </p:nvPr>
        </p:nvSpPr>
        <p:spPr/>
        <p:txBody>
          <a:bodyPr/>
          <a:lstStyle/>
          <a:p>
            <a:pPr eaLnBrk="1" hangingPunct="1"/>
            <a:endParaRPr lang="en-GB" smtClean="0"/>
          </a:p>
        </p:txBody>
      </p:sp>
      <p:pic>
        <p:nvPicPr>
          <p:cNvPr id="7172" name="Picture 2"/>
          <p:cNvPicPr>
            <a:picLocks noChangeAspect="1" noChangeArrowheads="1"/>
          </p:cNvPicPr>
          <p:nvPr/>
        </p:nvPicPr>
        <p:blipFill>
          <a:blip r:embed="rId2" cstate="print"/>
          <a:srcRect/>
          <a:stretch>
            <a:fillRect/>
          </a:stretch>
        </p:blipFill>
        <p:spPr bwMode="auto">
          <a:xfrm>
            <a:off x="0" y="-71438"/>
            <a:ext cx="9144000" cy="692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GB" smtClean="0"/>
          </a:p>
        </p:txBody>
      </p:sp>
      <p:sp>
        <p:nvSpPr>
          <p:cNvPr id="8195" name="Content Placeholder 2"/>
          <p:cNvSpPr>
            <a:spLocks noGrp="1"/>
          </p:cNvSpPr>
          <p:nvPr>
            <p:ph idx="1"/>
          </p:nvPr>
        </p:nvSpPr>
        <p:spPr/>
        <p:txBody>
          <a:bodyPr/>
          <a:lstStyle/>
          <a:p>
            <a:pPr eaLnBrk="1" hangingPunct="1"/>
            <a:endParaRPr lang="en-GB" smtClean="0"/>
          </a:p>
        </p:txBody>
      </p:sp>
      <p:pic>
        <p:nvPicPr>
          <p:cNvPr id="8196" name="Picture 2"/>
          <p:cNvPicPr>
            <a:picLocks noChangeAspect="1" noChangeArrowheads="1"/>
          </p:cNvPicPr>
          <p:nvPr/>
        </p:nvPicPr>
        <p:blipFill>
          <a:blip r:embed="rId2" cstate="print"/>
          <a:srcRect/>
          <a:stretch>
            <a:fillRect/>
          </a:stretch>
        </p:blipFill>
        <p:spPr bwMode="auto">
          <a:xfrm>
            <a:off x="0" y="99392"/>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GB" smtClean="0"/>
          </a:p>
        </p:txBody>
      </p:sp>
      <p:sp>
        <p:nvSpPr>
          <p:cNvPr id="9219" name="Content Placeholder 2"/>
          <p:cNvSpPr>
            <a:spLocks noGrp="1"/>
          </p:cNvSpPr>
          <p:nvPr>
            <p:ph idx="1"/>
          </p:nvPr>
        </p:nvSpPr>
        <p:spPr/>
        <p:txBody>
          <a:bodyPr/>
          <a:lstStyle/>
          <a:p>
            <a:pPr eaLnBrk="1" hangingPunct="1"/>
            <a:endParaRPr lang="en-GB" smtClean="0"/>
          </a:p>
        </p:txBody>
      </p:sp>
      <p:pic>
        <p:nvPicPr>
          <p:cNvPr id="922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GB" smtClean="0"/>
          </a:p>
        </p:txBody>
      </p:sp>
      <p:sp>
        <p:nvSpPr>
          <p:cNvPr id="10243" name="Content Placeholder 2"/>
          <p:cNvSpPr>
            <a:spLocks noGrp="1"/>
          </p:cNvSpPr>
          <p:nvPr>
            <p:ph idx="1"/>
          </p:nvPr>
        </p:nvSpPr>
        <p:spPr/>
        <p:txBody>
          <a:bodyPr/>
          <a:lstStyle/>
          <a:p>
            <a:pPr eaLnBrk="1" hangingPunct="1"/>
            <a:endParaRPr lang="en-GB" smtClean="0"/>
          </a:p>
        </p:txBody>
      </p:sp>
      <p:pic>
        <p:nvPicPr>
          <p:cNvPr id="1024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6429375"/>
            <a:ext cx="642938"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011238"/>
          </a:xfrm>
        </p:spPr>
        <p:txBody>
          <a:bodyPr/>
          <a:lstStyle/>
          <a:p>
            <a:pPr eaLnBrk="1" hangingPunct="1"/>
            <a:r>
              <a:rPr lang="en-GB" smtClean="0"/>
              <a:t>Understanding traffic concepts</a:t>
            </a:r>
          </a:p>
        </p:txBody>
      </p:sp>
      <p:sp>
        <p:nvSpPr>
          <p:cNvPr id="11267" name="Content Placeholder 2"/>
          <p:cNvSpPr>
            <a:spLocks noGrp="1"/>
          </p:cNvSpPr>
          <p:nvPr>
            <p:ph idx="1"/>
          </p:nvPr>
        </p:nvSpPr>
        <p:spPr/>
        <p:txBody>
          <a:bodyPr/>
          <a:lstStyle/>
          <a:p>
            <a:pPr eaLnBrk="1" hangingPunct="1"/>
            <a:endParaRPr lang="en-GB" smtClean="0"/>
          </a:p>
        </p:txBody>
      </p:sp>
      <p:pic>
        <p:nvPicPr>
          <p:cNvPr id="11268" name="Picture 2"/>
          <p:cNvPicPr>
            <a:picLocks noChangeAspect="1" noChangeArrowheads="1"/>
          </p:cNvPicPr>
          <p:nvPr/>
        </p:nvPicPr>
        <p:blipFill>
          <a:blip r:embed="rId2" cstate="print"/>
          <a:srcRect/>
          <a:stretch>
            <a:fillRect/>
          </a:stretch>
        </p:blipFill>
        <p:spPr bwMode="auto">
          <a:xfrm>
            <a:off x="0" y="1214438"/>
            <a:ext cx="9144000" cy="564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GB" smtClean="0"/>
          </a:p>
        </p:txBody>
      </p:sp>
      <p:pic>
        <p:nvPicPr>
          <p:cNvPr id="12291" name="Picture 2"/>
          <p:cNvPicPr>
            <a:picLocks noChangeAspect="1" noChangeArrowheads="1"/>
          </p:cNvPicPr>
          <p:nvPr/>
        </p:nvPicPr>
        <p:blipFill>
          <a:blip r:embed="rId2" cstate="print"/>
          <a:srcRect/>
          <a:stretch>
            <a:fillRect/>
          </a:stretch>
        </p:blipFill>
        <p:spPr bwMode="auto">
          <a:xfrm>
            <a:off x="-71438" y="0"/>
            <a:ext cx="9215438" cy="4071938"/>
          </a:xfrm>
          <a:prstGeom prst="rect">
            <a:avLst/>
          </a:prstGeom>
          <a:noFill/>
          <a:ln w="9525">
            <a:noFill/>
            <a:miter lim="800000"/>
            <a:headEnd/>
            <a:tailEnd/>
          </a:ln>
        </p:spPr>
      </p:pic>
      <p:pic>
        <p:nvPicPr>
          <p:cNvPr id="12292" name="Picture 3"/>
          <p:cNvPicPr>
            <a:picLocks noGrp="1" noChangeAspect="1" noChangeArrowheads="1"/>
          </p:cNvPicPr>
          <p:nvPr>
            <p:ph idx="1"/>
          </p:nvPr>
        </p:nvPicPr>
        <p:blipFill>
          <a:blip r:embed="rId3" cstate="print"/>
          <a:srcRect/>
          <a:stretch>
            <a:fillRect/>
          </a:stretch>
        </p:blipFill>
        <p:spPr>
          <a:xfrm>
            <a:off x="-71438" y="3571875"/>
            <a:ext cx="9144001" cy="321468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mtClean="0"/>
              <a:t>v</a:t>
            </a:r>
          </a:p>
        </p:txBody>
      </p:sp>
      <p:sp>
        <p:nvSpPr>
          <p:cNvPr id="13315" name="Content Placeholder 2"/>
          <p:cNvSpPr>
            <a:spLocks noGrp="1"/>
          </p:cNvSpPr>
          <p:nvPr>
            <p:ph idx="1"/>
          </p:nvPr>
        </p:nvSpPr>
        <p:spPr/>
        <p:txBody>
          <a:bodyPr/>
          <a:lstStyle/>
          <a:p>
            <a:pPr eaLnBrk="1" hangingPunct="1"/>
            <a:endParaRPr lang="en-GB" smtClean="0"/>
          </a:p>
        </p:txBody>
      </p:sp>
      <p:pic>
        <p:nvPicPr>
          <p:cNvPr id="1331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GB" smtClean="0"/>
          </a:p>
        </p:txBody>
      </p:sp>
      <p:pic>
        <p:nvPicPr>
          <p:cNvPr id="14339" name="Picture 2"/>
          <p:cNvPicPr>
            <a:picLocks noChangeAspect="1" noChangeArrowheads="1"/>
          </p:cNvPicPr>
          <p:nvPr/>
        </p:nvPicPr>
        <p:blipFill>
          <a:blip r:embed="rId2" cstate="print"/>
          <a:srcRect/>
          <a:stretch>
            <a:fillRect/>
          </a:stretch>
        </p:blipFill>
        <p:spPr bwMode="auto">
          <a:xfrm>
            <a:off x="0" y="0"/>
            <a:ext cx="9144000" cy="5715000"/>
          </a:xfrm>
          <a:prstGeom prst="rect">
            <a:avLst/>
          </a:prstGeom>
          <a:noFill/>
          <a:ln w="9525">
            <a:noFill/>
            <a:miter lim="800000"/>
            <a:headEnd/>
            <a:tailEnd/>
          </a:ln>
        </p:spPr>
      </p:pic>
      <p:pic>
        <p:nvPicPr>
          <p:cNvPr id="14340" name="Picture 4"/>
          <p:cNvPicPr>
            <a:picLocks noGrp="1" noChangeAspect="1" noChangeArrowheads="1"/>
          </p:cNvPicPr>
          <p:nvPr>
            <p:ph idx="1"/>
          </p:nvPr>
        </p:nvPicPr>
        <p:blipFill>
          <a:blip r:embed="rId3" cstate="print"/>
          <a:srcRect/>
          <a:stretch>
            <a:fillRect/>
          </a:stretch>
        </p:blipFill>
        <p:spPr>
          <a:xfrm>
            <a:off x="142875" y="5214938"/>
            <a:ext cx="8072438" cy="1009650"/>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GB" smtClean="0"/>
          </a:p>
        </p:txBody>
      </p:sp>
      <p:sp>
        <p:nvSpPr>
          <p:cNvPr id="15363" name="Content Placeholder 2"/>
          <p:cNvSpPr>
            <a:spLocks noGrp="1"/>
          </p:cNvSpPr>
          <p:nvPr>
            <p:ph idx="1"/>
          </p:nvPr>
        </p:nvSpPr>
        <p:spPr/>
        <p:txBody>
          <a:bodyPr/>
          <a:lstStyle/>
          <a:p>
            <a:pPr eaLnBrk="1" hangingPunct="1"/>
            <a:endParaRPr lang="en-GB" smtClean="0"/>
          </a:p>
        </p:txBody>
      </p:sp>
      <p:pic>
        <p:nvPicPr>
          <p:cNvPr id="1536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GB" smtClean="0"/>
          </a:p>
        </p:txBody>
      </p:sp>
      <p:pic>
        <p:nvPicPr>
          <p:cNvPr id="16387" name="Picture 2"/>
          <p:cNvPicPr>
            <a:picLocks noChangeAspect="1" noChangeArrowheads="1"/>
          </p:cNvPicPr>
          <p:nvPr/>
        </p:nvPicPr>
        <p:blipFill>
          <a:blip r:embed="rId2" cstate="print"/>
          <a:srcRect/>
          <a:stretch>
            <a:fillRect/>
          </a:stretch>
        </p:blipFill>
        <p:spPr bwMode="auto">
          <a:xfrm>
            <a:off x="0" y="0"/>
            <a:ext cx="9144000" cy="2714625"/>
          </a:xfrm>
          <a:prstGeom prst="rect">
            <a:avLst/>
          </a:prstGeom>
          <a:noFill/>
          <a:ln w="9525">
            <a:noFill/>
            <a:miter lim="800000"/>
            <a:headEnd/>
            <a:tailEnd/>
          </a:ln>
        </p:spPr>
      </p:pic>
      <p:pic>
        <p:nvPicPr>
          <p:cNvPr id="16388" name="Picture 3"/>
          <p:cNvPicPr>
            <a:picLocks noGrp="1" noChangeAspect="1" noChangeArrowheads="1"/>
          </p:cNvPicPr>
          <p:nvPr>
            <p:ph idx="1"/>
          </p:nvPr>
        </p:nvPicPr>
        <p:blipFill>
          <a:blip r:embed="rId3" cstate="print"/>
          <a:srcRect/>
          <a:stretch>
            <a:fillRect/>
          </a:stretch>
        </p:blipFill>
        <p:spPr>
          <a:xfrm>
            <a:off x="0" y="3000375"/>
            <a:ext cx="9144000" cy="3857625"/>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0"/>
            <a:ext cx="8229600" cy="762000"/>
          </a:xfrm>
        </p:spPr>
        <p:txBody>
          <a:bodyPr/>
          <a:lstStyle/>
          <a:p>
            <a:pPr eaLnBrk="1" hangingPunct="1"/>
            <a:r>
              <a:rPr lang="en-US" smtClean="0"/>
              <a:t>Basic analogue switch</a:t>
            </a:r>
          </a:p>
        </p:txBody>
      </p:sp>
      <p:cxnSp>
        <p:nvCxnSpPr>
          <p:cNvPr id="5" name="Straight Connector 4"/>
          <p:cNvCxnSpPr/>
          <p:nvPr/>
        </p:nvCxnSpPr>
        <p:spPr>
          <a:xfrm rot="5400000">
            <a:off x="1333501" y="2781300"/>
            <a:ext cx="17526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95501" y="2628900"/>
            <a:ext cx="2057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932907" y="2628106"/>
            <a:ext cx="2057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001294" y="2778919"/>
            <a:ext cx="1752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2209800" y="3656013"/>
            <a:ext cx="27432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1295400" y="312420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1371600" y="2514600"/>
            <a:ext cx="358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2133600" y="1979613"/>
            <a:ext cx="28194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28600" y="2286000"/>
            <a:ext cx="838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Input</a:t>
            </a:r>
          </a:p>
        </p:txBody>
      </p:sp>
      <p:sp>
        <p:nvSpPr>
          <p:cNvPr id="40" name="Rectangle 39"/>
          <p:cNvSpPr/>
          <p:nvPr/>
        </p:nvSpPr>
        <p:spPr>
          <a:xfrm>
            <a:off x="2743200" y="990600"/>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Output</a:t>
            </a:r>
          </a:p>
        </p:txBody>
      </p:sp>
      <p:sp>
        <p:nvSpPr>
          <p:cNvPr id="41" name="TextBox 40"/>
          <p:cNvSpPr txBox="1">
            <a:spLocks noChangeArrowheads="1"/>
          </p:cNvSpPr>
          <p:nvPr/>
        </p:nvSpPr>
        <p:spPr bwMode="auto">
          <a:xfrm>
            <a:off x="1066800" y="2209800"/>
            <a:ext cx="762000" cy="369888"/>
          </a:xfrm>
          <a:prstGeom prst="rect">
            <a:avLst/>
          </a:prstGeom>
          <a:noFill/>
          <a:ln w="9525">
            <a:noFill/>
            <a:miter lim="800000"/>
            <a:headEnd/>
            <a:tailEnd/>
          </a:ln>
        </p:spPr>
        <p:txBody>
          <a:bodyPr>
            <a:spAutoFit/>
          </a:bodyPr>
          <a:lstStyle/>
          <a:p>
            <a:r>
              <a:rPr lang="en-US">
                <a:latin typeface="Calibri" pitchFamily="34" charset="0"/>
              </a:rPr>
              <a:t>A</a:t>
            </a:r>
          </a:p>
        </p:txBody>
      </p:sp>
      <p:sp>
        <p:nvSpPr>
          <p:cNvPr id="42" name="TextBox 41"/>
          <p:cNvSpPr txBox="1">
            <a:spLocks noChangeArrowheads="1"/>
          </p:cNvSpPr>
          <p:nvPr/>
        </p:nvSpPr>
        <p:spPr bwMode="auto">
          <a:xfrm>
            <a:off x="1143000" y="3200400"/>
            <a:ext cx="762000" cy="369888"/>
          </a:xfrm>
          <a:prstGeom prst="rect">
            <a:avLst/>
          </a:prstGeom>
          <a:noFill/>
          <a:ln w="9525">
            <a:noFill/>
            <a:miter lim="800000"/>
            <a:headEnd/>
            <a:tailEnd/>
          </a:ln>
        </p:spPr>
        <p:txBody>
          <a:bodyPr>
            <a:spAutoFit/>
          </a:bodyPr>
          <a:lstStyle/>
          <a:p>
            <a:r>
              <a:rPr lang="en-US">
                <a:latin typeface="Calibri" pitchFamily="34" charset="0"/>
              </a:rPr>
              <a:t>B</a:t>
            </a:r>
          </a:p>
        </p:txBody>
      </p:sp>
      <p:sp>
        <p:nvSpPr>
          <p:cNvPr id="43" name="TextBox 42"/>
          <p:cNvSpPr txBox="1">
            <a:spLocks noChangeArrowheads="1"/>
          </p:cNvSpPr>
          <p:nvPr/>
        </p:nvSpPr>
        <p:spPr bwMode="auto">
          <a:xfrm>
            <a:off x="2743200" y="1447800"/>
            <a:ext cx="762000" cy="369888"/>
          </a:xfrm>
          <a:prstGeom prst="rect">
            <a:avLst/>
          </a:prstGeom>
          <a:noFill/>
          <a:ln w="9525">
            <a:noFill/>
            <a:miter lim="800000"/>
            <a:headEnd/>
            <a:tailEnd/>
          </a:ln>
        </p:spPr>
        <p:txBody>
          <a:bodyPr>
            <a:spAutoFit/>
          </a:bodyPr>
          <a:lstStyle/>
          <a:p>
            <a:r>
              <a:rPr lang="en-US">
                <a:latin typeface="Calibri" pitchFamily="34" charset="0"/>
              </a:rPr>
              <a:t>C</a:t>
            </a:r>
          </a:p>
        </p:txBody>
      </p:sp>
      <p:sp>
        <p:nvSpPr>
          <p:cNvPr id="44" name="TextBox 43"/>
          <p:cNvSpPr txBox="1">
            <a:spLocks noChangeArrowheads="1"/>
          </p:cNvSpPr>
          <p:nvPr/>
        </p:nvSpPr>
        <p:spPr bwMode="auto">
          <a:xfrm>
            <a:off x="3962400" y="1447800"/>
            <a:ext cx="762000" cy="369888"/>
          </a:xfrm>
          <a:prstGeom prst="rect">
            <a:avLst/>
          </a:prstGeom>
          <a:noFill/>
          <a:ln w="9525">
            <a:noFill/>
            <a:miter lim="800000"/>
            <a:headEnd/>
            <a:tailEnd/>
          </a:ln>
        </p:spPr>
        <p:txBody>
          <a:bodyPr>
            <a:spAutoFit/>
          </a:bodyPr>
          <a:lstStyle/>
          <a:p>
            <a:r>
              <a:rPr lang="en-US">
                <a:latin typeface="Calibri" pitchFamily="34" charset="0"/>
              </a:rPr>
              <a:t>D</a:t>
            </a:r>
          </a:p>
        </p:txBody>
      </p:sp>
      <p:sp>
        <p:nvSpPr>
          <p:cNvPr id="45" name="Multiply 44"/>
          <p:cNvSpPr/>
          <p:nvPr/>
        </p:nvSpPr>
        <p:spPr>
          <a:xfrm>
            <a:off x="2895600" y="2286000"/>
            <a:ext cx="4572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Multiply 45"/>
          <p:cNvSpPr/>
          <p:nvPr/>
        </p:nvSpPr>
        <p:spPr>
          <a:xfrm>
            <a:off x="3733800" y="2286000"/>
            <a:ext cx="4572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Multiply 46"/>
          <p:cNvSpPr/>
          <p:nvPr/>
        </p:nvSpPr>
        <p:spPr>
          <a:xfrm>
            <a:off x="2895600" y="2895600"/>
            <a:ext cx="4572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Multiply 47"/>
          <p:cNvSpPr/>
          <p:nvPr/>
        </p:nvSpPr>
        <p:spPr>
          <a:xfrm>
            <a:off x="3733800" y="2895600"/>
            <a:ext cx="4572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Box 48"/>
          <p:cNvSpPr txBox="1">
            <a:spLocks noChangeArrowheads="1"/>
          </p:cNvSpPr>
          <p:nvPr/>
        </p:nvSpPr>
        <p:spPr bwMode="auto">
          <a:xfrm>
            <a:off x="609600" y="3886200"/>
            <a:ext cx="7620000" cy="1754188"/>
          </a:xfrm>
          <a:prstGeom prst="rect">
            <a:avLst/>
          </a:prstGeom>
          <a:noFill/>
          <a:ln w="9525">
            <a:noFill/>
            <a:miter lim="800000"/>
            <a:headEnd/>
            <a:tailEnd/>
          </a:ln>
        </p:spPr>
        <p:txBody>
          <a:bodyPr>
            <a:spAutoFit/>
          </a:bodyPr>
          <a:lstStyle/>
          <a:p>
            <a:r>
              <a:rPr lang="en-US">
                <a:latin typeface="Calibri" pitchFamily="34" charset="0"/>
              </a:rPr>
              <a:t>No of 	points =4</a:t>
            </a:r>
          </a:p>
          <a:p>
            <a:r>
              <a:rPr lang="en-US">
                <a:latin typeface="Calibri" pitchFamily="34" charset="0"/>
              </a:rPr>
              <a:t>Full available Switch</a:t>
            </a:r>
          </a:p>
          <a:p>
            <a:r>
              <a:rPr lang="en-US">
                <a:latin typeface="Calibri" pitchFamily="34" charset="0"/>
              </a:rPr>
              <a:t>Non blocking switch</a:t>
            </a:r>
          </a:p>
          <a:p>
            <a:r>
              <a:rPr lang="en-US">
                <a:latin typeface="Calibri" pitchFamily="34" charset="0"/>
              </a:rPr>
              <a:t>All the voltages generated in the phone can be seen in the      points</a:t>
            </a:r>
          </a:p>
          <a:p>
            <a:endParaRPr lang="en-US">
              <a:latin typeface="Calibri" pitchFamily="34" charset="0"/>
            </a:endParaRPr>
          </a:p>
          <a:p>
            <a:r>
              <a:rPr lang="en-US">
                <a:latin typeface="Calibri" pitchFamily="34" charset="0"/>
              </a:rPr>
              <a:t>	</a:t>
            </a:r>
          </a:p>
        </p:txBody>
      </p:sp>
      <p:sp>
        <p:nvSpPr>
          <p:cNvPr id="50" name="Multiply 49"/>
          <p:cNvSpPr/>
          <p:nvPr/>
        </p:nvSpPr>
        <p:spPr>
          <a:xfrm>
            <a:off x="1219200" y="3962400"/>
            <a:ext cx="3048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Multiply 50"/>
          <p:cNvSpPr/>
          <p:nvPr/>
        </p:nvSpPr>
        <p:spPr>
          <a:xfrm>
            <a:off x="6096000" y="4800600"/>
            <a:ext cx="3048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5" name="Straight Connector 34"/>
          <p:cNvCxnSpPr/>
          <p:nvPr/>
        </p:nvCxnSpPr>
        <p:spPr>
          <a:xfrm rot="5400000">
            <a:off x="6286501" y="2552700"/>
            <a:ext cx="2057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5562600" y="24384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5257800" y="2133600"/>
            <a:ext cx="762000" cy="369888"/>
          </a:xfrm>
          <a:prstGeom prst="rect">
            <a:avLst/>
          </a:prstGeom>
          <a:noFill/>
          <a:ln w="9525">
            <a:noFill/>
            <a:miter lim="800000"/>
            <a:headEnd/>
            <a:tailEnd/>
          </a:ln>
        </p:spPr>
        <p:txBody>
          <a:bodyPr>
            <a:spAutoFit/>
          </a:bodyPr>
          <a:lstStyle/>
          <a:p>
            <a:r>
              <a:rPr lang="en-US">
                <a:latin typeface="Calibri" pitchFamily="34" charset="0"/>
              </a:rPr>
              <a:t>A</a:t>
            </a:r>
          </a:p>
        </p:txBody>
      </p:sp>
      <p:sp>
        <p:nvSpPr>
          <p:cNvPr id="38" name="TextBox 37"/>
          <p:cNvSpPr txBox="1">
            <a:spLocks noChangeArrowheads="1"/>
          </p:cNvSpPr>
          <p:nvPr/>
        </p:nvSpPr>
        <p:spPr bwMode="auto">
          <a:xfrm>
            <a:off x="6934200" y="1371600"/>
            <a:ext cx="762000" cy="369888"/>
          </a:xfrm>
          <a:prstGeom prst="rect">
            <a:avLst/>
          </a:prstGeom>
          <a:noFill/>
          <a:ln w="9525">
            <a:noFill/>
            <a:miter lim="800000"/>
            <a:headEnd/>
            <a:tailEnd/>
          </a:ln>
        </p:spPr>
        <p:txBody>
          <a:bodyPr>
            <a:spAutoFit/>
          </a:bodyPr>
          <a:lstStyle/>
          <a:p>
            <a:r>
              <a:rPr lang="en-US">
                <a:latin typeface="Calibri" pitchFamily="34" charset="0"/>
              </a:rPr>
              <a:t>C</a:t>
            </a:r>
          </a:p>
        </p:txBody>
      </p:sp>
      <p:sp>
        <p:nvSpPr>
          <p:cNvPr id="54" name="Multiply 53"/>
          <p:cNvSpPr/>
          <p:nvPr/>
        </p:nvSpPr>
        <p:spPr>
          <a:xfrm>
            <a:off x="7086600" y="2209800"/>
            <a:ext cx="4572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5" name="Straight Connector 54"/>
          <p:cNvCxnSpPr/>
          <p:nvPr/>
        </p:nvCxnSpPr>
        <p:spPr>
          <a:xfrm rot="5400000">
            <a:off x="7049294" y="2551906"/>
            <a:ext cx="2057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8078788" y="1371600"/>
            <a:ext cx="762000" cy="369888"/>
          </a:xfrm>
          <a:prstGeom prst="rect">
            <a:avLst/>
          </a:prstGeom>
          <a:noFill/>
          <a:ln w="9525">
            <a:noFill/>
            <a:miter lim="800000"/>
            <a:headEnd/>
            <a:tailEnd/>
          </a:ln>
        </p:spPr>
        <p:txBody>
          <a:bodyPr>
            <a:spAutoFit/>
          </a:bodyPr>
          <a:lstStyle/>
          <a:p>
            <a:r>
              <a:rPr lang="en-US">
                <a:latin typeface="Calibri" pitchFamily="34" charset="0"/>
              </a:rPr>
              <a:t>D</a:t>
            </a:r>
          </a:p>
        </p:txBody>
      </p:sp>
      <p:sp>
        <p:nvSpPr>
          <p:cNvPr id="60" name="Multiply 59"/>
          <p:cNvSpPr/>
          <p:nvPr/>
        </p:nvSpPr>
        <p:spPr>
          <a:xfrm>
            <a:off x="7848600" y="2209800"/>
            <a:ext cx="4572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6" name="Straight Connector 65"/>
          <p:cNvCxnSpPr/>
          <p:nvPr/>
        </p:nvCxnSpPr>
        <p:spPr>
          <a:xfrm rot="10800000" flipV="1">
            <a:off x="5486400" y="31242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p:cNvSpPr txBox="1">
            <a:spLocks noChangeArrowheads="1"/>
          </p:cNvSpPr>
          <p:nvPr/>
        </p:nvSpPr>
        <p:spPr bwMode="auto">
          <a:xfrm>
            <a:off x="5334000" y="3200400"/>
            <a:ext cx="762000" cy="369888"/>
          </a:xfrm>
          <a:prstGeom prst="rect">
            <a:avLst/>
          </a:prstGeom>
          <a:noFill/>
          <a:ln w="9525">
            <a:noFill/>
            <a:miter lim="800000"/>
            <a:headEnd/>
            <a:tailEnd/>
          </a:ln>
        </p:spPr>
        <p:txBody>
          <a:bodyPr>
            <a:spAutoFit/>
          </a:bodyPr>
          <a:lstStyle/>
          <a:p>
            <a:r>
              <a:rPr lang="en-US">
                <a:latin typeface="Calibri" pitchFamily="34" charset="0"/>
              </a:rPr>
              <a:t>B</a:t>
            </a:r>
          </a:p>
        </p:txBody>
      </p:sp>
      <p:sp>
        <p:nvSpPr>
          <p:cNvPr id="68" name="Multiply 67"/>
          <p:cNvSpPr/>
          <p:nvPr/>
        </p:nvSpPr>
        <p:spPr>
          <a:xfrm>
            <a:off x="7086600" y="2895600"/>
            <a:ext cx="4572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 name="Multiply 68"/>
          <p:cNvSpPr/>
          <p:nvPr/>
        </p:nvSpPr>
        <p:spPr>
          <a:xfrm>
            <a:off x="7772400" y="2895600"/>
            <a:ext cx="4572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65"/>
          <p:cNvGrpSpPr>
            <a:grpSpLocks/>
          </p:cNvGrpSpPr>
          <p:nvPr/>
        </p:nvGrpSpPr>
        <p:grpSpPr bwMode="auto">
          <a:xfrm>
            <a:off x="5638800" y="1524000"/>
            <a:ext cx="3124200" cy="663575"/>
            <a:chOff x="2209800" y="5192929"/>
            <a:chExt cx="3124200" cy="662803"/>
          </a:xfrm>
        </p:grpSpPr>
        <p:grpSp>
          <p:nvGrpSpPr>
            <p:cNvPr id="3" name="Group 64"/>
            <p:cNvGrpSpPr>
              <a:grpSpLocks/>
            </p:cNvGrpSpPr>
            <p:nvPr/>
          </p:nvGrpSpPr>
          <p:grpSpPr bwMode="auto">
            <a:xfrm>
              <a:off x="2514600" y="5345151"/>
              <a:ext cx="2209800" cy="380557"/>
              <a:chOff x="2514600" y="5345151"/>
              <a:chExt cx="2209800" cy="380557"/>
            </a:xfrm>
          </p:grpSpPr>
          <p:sp>
            <p:nvSpPr>
              <p:cNvPr id="76" name="Rectangle 75"/>
              <p:cNvSpPr/>
              <p:nvPr/>
            </p:nvSpPr>
            <p:spPr>
              <a:xfrm>
                <a:off x="3048000" y="5345152"/>
                <a:ext cx="1143000" cy="3805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7" name="Straight Connector 76"/>
              <p:cNvCxnSpPr/>
              <p:nvPr/>
            </p:nvCxnSpPr>
            <p:spPr>
              <a:xfrm rot="10800000">
                <a:off x="2514600" y="5408578"/>
                <a:ext cx="533400"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0800000">
                <a:off x="2514600" y="5638499"/>
                <a:ext cx="533400" cy="1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a:off x="4191000" y="5408578"/>
                <a:ext cx="533400"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4191000" y="5648012"/>
                <a:ext cx="533400" cy="158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12" name="TextBox 58"/>
            <p:cNvSpPr txBox="1">
              <a:spLocks noChangeArrowheads="1"/>
            </p:cNvSpPr>
            <p:nvPr/>
          </p:nvSpPr>
          <p:spPr bwMode="auto">
            <a:xfrm>
              <a:off x="2209800" y="5192929"/>
              <a:ext cx="762000" cy="369332"/>
            </a:xfrm>
            <a:prstGeom prst="rect">
              <a:avLst/>
            </a:prstGeom>
            <a:noFill/>
            <a:ln w="9525">
              <a:noFill/>
              <a:miter lim="800000"/>
              <a:headEnd/>
              <a:tailEnd/>
            </a:ln>
          </p:spPr>
          <p:txBody>
            <a:bodyPr>
              <a:spAutoFit/>
            </a:bodyPr>
            <a:lstStyle/>
            <a:p>
              <a:r>
                <a:rPr lang="en-US">
                  <a:latin typeface="Calibri" pitchFamily="34" charset="0"/>
                </a:rPr>
                <a:t>A</a:t>
              </a:r>
            </a:p>
          </p:txBody>
        </p:sp>
        <p:sp>
          <p:nvSpPr>
            <p:cNvPr id="3113" name="TextBox 59"/>
            <p:cNvSpPr txBox="1">
              <a:spLocks noChangeArrowheads="1"/>
            </p:cNvSpPr>
            <p:nvPr/>
          </p:nvSpPr>
          <p:spPr bwMode="auto">
            <a:xfrm>
              <a:off x="2209800" y="5486400"/>
              <a:ext cx="762000" cy="369332"/>
            </a:xfrm>
            <a:prstGeom prst="rect">
              <a:avLst/>
            </a:prstGeom>
            <a:noFill/>
            <a:ln w="9525">
              <a:noFill/>
              <a:miter lim="800000"/>
              <a:headEnd/>
              <a:tailEnd/>
            </a:ln>
          </p:spPr>
          <p:txBody>
            <a:bodyPr>
              <a:spAutoFit/>
            </a:bodyPr>
            <a:lstStyle/>
            <a:p>
              <a:r>
                <a:rPr lang="en-US">
                  <a:latin typeface="Calibri" pitchFamily="34" charset="0"/>
                </a:rPr>
                <a:t>B</a:t>
              </a:r>
            </a:p>
          </p:txBody>
        </p:sp>
        <p:sp>
          <p:nvSpPr>
            <p:cNvPr id="3114" name="TextBox 60"/>
            <p:cNvSpPr txBox="1">
              <a:spLocks noChangeArrowheads="1"/>
            </p:cNvSpPr>
            <p:nvPr/>
          </p:nvSpPr>
          <p:spPr bwMode="auto">
            <a:xfrm>
              <a:off x="4572000" y="5192929"/>
              <a:ext cx="762000" cy="369332"/>
            </a:xfrm>
            <a:prstGeom prst="rect">
              <a:avLst/>
            </a:prstGeom>
            <a:noFill/>
            <a:ln w="9525">
              <a:noFill/>
              <a:miter lim="800000"/>
              <a:headEnd/>
              <a:tailEnd/>
            </a:ln>
          </p:spPr>
          <p:txBody>
            <a:bodyPr>
              <a:spAutoFit/>
            </a:bodyPr>
            <a:lstStyle/>
            <a:p>
              <a:r>
                <a:rPr lang="en-US">
                  <a:latin typeface="Calibri" pitchFamily="34" charset="0"/>
                </a:rPr>
                <a:t>C</a:t>
              </a:r>
            </a:p>
          </p:txBody>
        </p:sp>
        <p:sp>
          <p:nvSpPr>
            <p:cNvPr id="3115" name="TextBox 61"/>
            <p:cNvSpPr txBox="1">
              <a:spLocks noChangeArrowheads="1"/>
            </p:cNvSpPr>
            <p:nvPr/>
          </p:nvSpPr>
          <p:spPr bwMode="auto">
            <a:xfrm>
              <a:off x="4572000" y="5410200"/>
              <a:ext cx="762000" cy="369332"/>
            </a:xfrm>
            <a:prstGeom prst="rect">
              <a:avLst/>
            </a:prstGeom>
            <a:noFill/>
            <a:ln w="9525">
              <a:noFill/>
              <a:miter lim="800000"/>
              <a:headEnd/>
              <a:tailEnd/>
            </a:ln>
          </p:spPr>
          <p:txBody>
            <a:bodyPr>
              <a:spAutoFit/>
            </a:bodyPr>
            <a:lstStyle/>
            <a:p>
              <a:r>
                <a:rPr lang="en-US">
                  <a:latin typeface="Calibri" pitchFamily="34" charset="0"/>
                </a:rPr>
                <a:t>D</a:t>
              </a:r>
            </a:p>
          </p:txBody>
        </p:sp>
      </p:grpSp>
      <p:sp>
        <p:nvSpPr>
          <p:cNvPr id="81" name="TextBox 80"/>
          <p:cNvSpPr txBox="1">
            <a:spLocks noChangeArrowheads="1"/>
          </p:cNvSpPr>
          <p:nvPr/>
        </p:nvSpPr>
        <p:spPr bwMode="auto">
          <a:xfrm>
            <a:off x="5181600" y="1143000"/>
            <a:ext cx="1143000" cy="369888"/>
          </a:xfrm>
          <a:prstGeom prst="rect">
            <a:avLst/>
          </a:prstGeom>
          <a:noFill/>
          <a:ln w="9525">
            <a:noFill/>
            <a:miter lim="800000"/>
            <a:headEnd/>
            <a:tailEnd/>
          </a:ln>
        </p:spPr>
        <p:txBody>
          <a:bodyPr>
            <a:spAutoFit/>
          </a:bodyPr>
          <a:lstStyle/>
          <a:p>
            <a:r>
              <a:rPr lang="en-US"/>
              <a:t>Analogy</a:t>
            </a:r>
          </a:p>
        </p:txBody>
      </p:sp>
      <p:cxnSp>
        <p:nvCxnSpPr>
          <p:cNvPr id="53" name="Straight Arrow Connector 52"/>
          <p:cNvCxnSpPr/>
          <p:nvPr/>
        </p:nvCxnSpPr>
        <p:spPr>
          <a:xfrm flipV="1">
            <a:off x="4953000" y="2209800"/>
            <a:ext cx="1143000" cy="304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1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Bottom)">
                                      <p:cBhvr>
                                        <p:cTn id="10" dur="500"/>
                                        <p:tgtEl>
                                          <p:spTgt spid="7"/>
                                        </p:tgtEl>
                                      </p:cBhvr>
                                    </p:animEffect>
                                  </p:childTnLst>
                                </p:cTn>
                              </p:par>
                              <p:par>
                                <p:cTn id="11" presetID="1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Bottom)">
                                      <p:cBhvr>
                                        <p:cTn id="13" dur="500"/>
                                        <p:tgtEl>
                                          <p:spTgt spid="8"/>
                                        </p:tgtEl>
                                      </p:cBhvr>
                                    </p:animEffect>
                                  </p:childTnLst>
                                </p:cTn>
                              </p:par>
                              <p:par>
                                <p:cTn id="14" presetID="1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par>
                                <p:cTn id="17" presetID="1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Bottom)">
                                      <p:cBhvr>
                                        <p:cTn id="19" dur="500"/>
                                        <p:tgtEl>
                                          <p:spTgt spid="10"/>
                                        </p:tgtEl>
                                      </p:cBhvr>
                                    </p:animEffect>
                                  </p:childTnLst>
                                </p:cTn>
                              </p:par>
                              <p:par>
                                <p:cTn id="20" presetID="1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Bottom)">
                                      <p:cBhvr>
                                        <p:cTn id="25" dur="500"/>
                                        <p:tgtEl>
                                          <p:spTgt spid="13"/>
                                        </p:tgtEl>
                                      </p:cBhvr>
                                    </p:animEffect>
                                  </p:childTnLst>
                                </p:cTn>
                              </p:par>
                              <p:par>
                                <p:cTn id="26" presetID="1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lide(fromBottom)">
                                      <p:cBhvr>
                                        <p:cTn id="28" dur="500"/>
                                        <p:tgtEl>
                                          <p:spTgt spid="14"/>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slide(fromBottom)">
                                      <p:cBhvr>
                                        <p:cTn id="31" dur="500"/>
                                        <p:tgtEl>
                                          <p:spTgt spid="39"/>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slide(fromBottom)">
                                      <p:cBhvr>
                                        <p:cTn id="34" dur="500"/>
                                        <p:tgtEl>
                                          <p:spTgt spid="40"/>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slide(fromBottom)">
                                      <p:cBhvr>
                                        <p:cTn id="37" dur="500"/>
                                        <p:tgtEl>
                                          <p:spTgt spid="41"/>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slide(fromBottom)">
                                      <p:cBhvr>
                                        <p:cTn id="40" dur="500"/>
                                        <p:tgtEl>
                                          <p:spTgt spid="42"/>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slide(fromBottom)">
                                      <p:cBhvr>
                                        <p:cTn id="43" dur="500"/>
                                        <p:tgtEl>
                                          <p:spTgt spid="43"/>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slide(fromBottom)">
                                      <p:cBhvr>
                                        <p:cTn id="46" dur="500"/>
                                        <p:tgtEl>
                                          <p:spTgt spid="44"/>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slide(fromBottom)">
                                      <p:cBhvr>
                                        <p:cTn id="49" dur="500"/>
                                        <p:tgtEl>
                                          <p:spTgt spid="45"/>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slide(fromBottom)">
                                      <p:cBhvr>
                                        <p:cTn id="52" dur="500"/>
                                        <p:tgtEl>
                                          <p:spTgt spid="46"/>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slide(fromBottom)">
                                      <p:cBhvr>
                                        <p:cTn id="55" dur="500"/>
                                        <p:tgtEl>
                                          <p:spTgt spid="47"/>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slide(fromBottom)">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circle(in)">
                                      <p:cBhvr>
                                        <p:cTn id="63" dur="2000"/>
                                        <p:tgtEl>
                                          <p:spTgt spid="35"/>
                                        </p:tgtEl>
                                      </p:cBhvr>
                                    </p:animEffect>
                                  </p:childTnLst>
                                </p:cTn>
                              </p:par>
                              <p:par>
                                <p:cTn id="64" presetID="6" presetClass="entr" presetSubtype="16"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circle(in)">
                                      <p:cBhvr>
                                        <p:cTn id="66" dur="2000"/>
                                        <p:tgtEl>
                                          <p:spTgt spid="36"/>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circle(in)">
                                      <p:cBhvr>
                                        <p:cTn id="69" dur="2000"/>
                                        <p:tgtEl>
                                          <p:spTgt spid="37"/>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circle(in)">
                                      <p:cBhvr>
                                        <p:cTn id="72" dur="2000"/>
                                        <p:tgtEl>
                                          <p:spTgt spid="3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circle(in)">
                                      <p:cBhvr>
                                        <p:cTn id="75" dur="2000"/>
                                        <p:tgtEl>
                                          <p:spTgt spid="54"/>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35"/>
                                        </p:tgtEl>
                                        <p:attrNameLst>
                                          <p:attrName>ppt_x</p:attrName>
                                        </p:attrNameLst>
                                      </p:cBhvr>
                                      <p:tavLst>
                                        <p:tav tm="0">
                                          <p:val>
                                            <p:strVal val="ppt_x"/>
                                          </p:val>
                                        </p:tav>
                                        <p:tav tm="100000">
                                          <p:val>
                                            <p:strVal val="ppt_x"/>
                                          </p:val>
                                        </p:tav>
                                      </p:tavLst>
                                    </p:anim>
                                    <p:anim calcmode="lin" valueType="num">
                                      <p:cBhvr additive="base">
                                        <p:cTn id="80" dur="500"/>
                                        <p:tgtEl>
                                          <p:spTgt spid="35"/>
                                        </p:tgtEl>
                                        <p:attrNameLst>
                                          <p:attrName>ppt_y</p:attrName>
                                        </p:attrNameLst>
                                      </p:cBhvr>
                                      <p:tavLst>
                                        <p:tav tm="0">
                                          <p:val>
                                            <p:strVal val="ppt_y"/>
                                          </p:val>
                                        </p:tav>
                                        <p:tav tm="100000">
                                          <p:val>
                                            <p:strVal val="1+ppt_h/2"/>
                                          </p:val>
                                        </p:tav>
                                      </p:tavLst>
                                    </p:anim>
                                    <p:set>
                                      <p:cBhvr>
                                        <p:cTn id="81" dur="1" fill="hold">
                                          <p:stCondLst>
                                            <p:cond delay="499"/>
                                          </p:stCondLst>
                                        </p:cTn>
                                        <p:tgtEl>
                                          <p:spTgt spid="35"/>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36"/>
                                        </p:tgtEl>
                                        <p:attrNameLst>
                                          <p:attrName>ppt_x</p:attrName>
                                        </p:attrNameLst>
                                      </p:cBhvr>
                                      <p:tavLst>
                                        <p:tav tm="0">
                                          <p:val>
                                            <p:strVal val="ppt_x"/>
                                          </p:val>
                                        </p:tav>
                                        <p:tav tm="100000">
                                          <p:val>
                                            <p:strVal val="ppt_x"/>
                                          </p:val>
                                        </p:tav>
                                      </p:tavLst>
                                    </p:anim>
                                    <p:anim calcmode="lin" valueType="num">
                                      <p:cBhvr additive="base">
                                        <p:cTn id="84" dur="500"/>
                                        <p:tgtEl>
                                          <p:spTgt spid="36"/>
                                        </p:tgtEl>
                                        <p:attrNameLst>
                                          <p:attrName>ppt_y</p:attrName>
                                        </p:attrNameLst>
                                      </p:cBhvr>
                                      <p:tavLst>
                                        <p:tav tm="0">
                                          <p:val>
                                            <p:strVal val="ppt_y"/>
                                          </p:val>
                                        </p:tav>
                                        <p:tav tm="100000">
                                          <p:val>
                                            <p:strVal val="1+ppt_h/2"/>
                                          </p:val>
                                        </p:tav>
                                      </p:tavLst>
                                    </p:anim>
                                    <p:set>
                                      <p:cBhvr>
                                        <p:cTn id="85" dur="1" fill="hold">
                                          <p:stCondLst>
                                            <p:cond delay="499"/>
                                          </p:stCondLst>
                                        </p:cTn>
                                        <p:tgtEl>
                                          <p:spTgt spid="36"/>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37"/>
                                        </p:tgtEl>
                                        <p:attrNameLst>
                                          <p:attrName>ppt_x</p:attrName>
                                        </p:attrNameLst>
                                      </p:cBhvr>
                                      <p:tavLst>
                                        <p:tav tm="0">
                                          <p:val>
                                            <p:strVal val="ppt_x"/>
                                          </p:val>
                                        </p:tav>
                                        <p:tav tm="100000">
                                          <p:val>
                                            <p:strVal val="ppt_x"/>
                                          </p:val>
                                        </p:tav>
                                      </p:tavLst>
                                    </p:anim>
                                    <p:anim calcmode="lin" valueType="num">
                                      <p:cBhvr additive="base">
                                        <p:cTn id="88" dur="500"/>
                                        <p:tgtEl>
                                          <p:spTgt spid="37"/>
                                        </p:tgtEl>
                                        <p:attrNameLst>
                                          <p:attrName>ppt_y</p:attrName>
                                        </p:attrNameLst>
                                      </p:cBhvr>
                                      <p:tavLst>
                                        <p:tav tm="0">
                                          <p:val>
                                            <p:strVal val="ppt_y"/>
                                          </p:val>
                                        </p:tav>
                                        <p:tav tm="100000">
                                          <p:val>
                                            <p:strVal val="1+ppt_h/2"/>
                                          </p:val>
                                        </p:tav>
                                      </p:tavLst>
                                    </p:anim>
                                    <p:set>
                                      <p:cBhvr>
                                        <p:cTn id="89" dur="1" fill="hold">
                                          <p:stCondLst>
                                            <p:cond delay="499"/>
                                          </p:stCondLst>
                                        </p:cTn>
                                        <p:tgtEl>
                                          <p:spTgt spid="37"/>
                                        </p:tgtEl>
                                        <p:attrNameLst>
                                          <p:attrName>style.visibility</p:attrName>
                                        </p:attrNameLst>
                                      </p:cBhvr>
                                      <p:to>
                                        <p:strVal val="hidden"/>
                                      </p:to>
                                    </p:set>
                                  </p:childTnLst>
                                </p:cTn>
                              </p:par>
                              <p:par>
                                <p:cTn id="90" presetID="2" presetClass="exit" presetSubtype="4" fill="hold" grpId="1" nodeType="withEffect">
                                  <p:stCondLst>
                                    <p:cond delay="0"/>
                                  </p:stCondLst>
                                  <p:childTnLst>
                                    <p:anim calcmode="lin" valueType="num">
                                      <p:cBhvr additive="base">
                                        <p:cTn id="91" dur="500"/>
                                        <p:tgtEl>
                                          <p:spTgt spid="38"/>
                                        </p:tgtEl>
                                        <p:attrNameLst>
                                          <p:attrName>ppt_x</p:attrName>
                                        </p:attrNameLst>
                                      </p:cBhvr>
                                      <p:tavLst>
                                        <p:tav tm="0">
                                          <p:val>
                                            <p:strVal val="ppt_x"/>
                                          </p:val>
                                        </p:tav>
                                        <p:tav tm="100000">
                                          <p:val>
                                            <p:strVal val="ppt_x"/>
                                          </p:val>
                                        </p:tav>
                                      </p:tavLst>
                                    </p:anim>
                                    <p:anim calcmode="lin" valueType="num">
                                      <p:cBhvr additive="base">
                                        <p:cTn id="92" dur="500"/>
                                        <p:tgtEl>
                                          <p:spTgt spid="38"/>
                                        </p:tgtEl>
                                        <p:attrNameLst>
                                          <p:attrName>ppt_y</p:attrName>
                                        </p:attrNameLst>
                                      </p:cBhvr>
                                      <p:tavLst>
                                        <p:tav tm="0">
                                          <p:val>
                                            <p:strVal val="ppt_y"/>
                                          </p:val>
                                        </p:tav>
                                        <p:tav tm="100000">
                                          <p:val>
                                            <p:strVal val="1+ppt_h/2"/>
                                          </p:val>
                                        </p:tav>
                                      </p:tavLst>
                                    </p:anim>
                                    <p:set>
                                      <p:cBhvr>
                                        <p:cTn id="93" dur="1" fill="hold">
                                          <p:stCondLst>
                                            <p:cond delay="499"/>
                                          </p:stCondLst>
                                        </p:cTn>
                                        <p:tgtEl>
                                          <p:spTgt spid="38"/>
                                        </p:tgtEl>
                                        <p:attrNameLst>
                                          <p:attrName>style.visibility</p:attrName>
                                        </p:attrNameLst>
                                      </p:cBhvr>
                                      <p:to>
                                        <p:strVal val="hidden"/>
                                      </p:to>
                                    </p:set>
                                  </p:childTnLst>
                                </p:cTn>
                              </p:par>
                              <p:par>
                                <p:cTn id="94" presetID="2" presetClass="exit" presetSubtype="4" fill="hold" grpId="1" nodeType="withEffect">
                                  <p:stCondLst>
                                    <p:cond delay="0"/>
                                  </p:stCondLst>
                                  <p:childTnLst>
                                    <p:anim calcmode="lin" valueType="num">
                                      <p:cBhvr additive="base">
                                        <p:cTn id="95" dur="500"/>
                                        <p:tgtEl>
                                          <p:spTgt spid="54"/>
                                        </p:tgtEl>
                                        <p:attrNameLst>
                                          <p:attrName>ppt_x</p:attrName>
                                        </p:attrNameLst>
                                      </p:cBhvr>
                                      <p:tavLst>
                                        <p:tav tm="0">
                                          <p:val>
                                            <p:strVal val="ppt_x"/>
                                          </p:val>
                                        </p:tav>
                                        <p:tav tm="100000">
                                          <p:val>
                                            <p:strVal val="ppt_x"/>
                                          </p:val>
                                        </p:tav>
                                      </p:tavLst>
                                    </p:anim>
                                    <p:anim calcmode="lin" valueType="num">
                                      <p:cBhvr additive="base">
                                        <p:cTn id="96" dur="500"/>
                                        <p:tgtEl>
                                          <p:spTgt spid="54"/>
                                        </p:tgtEl>
                                        <p:attrNameLst>
                                          <p:attrName>ppt_y</p:attrName>
                                        </p:attrNameLst>
                                      </p:cBhvr>
                                      <p:tavLst>
                                        <p:tav tm="0">
                                          <p:val>
                                            <p:strVal val="ppt_y"/>
                                          </p:val>
                                        </p:tav>
                                        <p:tav tm="100000">
                                          <p:val>
                                            <p:strVal val="1+ppt_h/2"/>
                                          </p:val>
                                        </p:tav>
                                      </p:tavLst>
                                    </p:anim>
                                    <p:set>
                                      <p:cBhvr>
                                        <p:cTn id="97" dur="1" fill="hold">
                                          <p:stCondLst>
                                            <p:cond delay="499"/>
                                          </p:stCondLst>
                                        </p:cTn>
                                        <p:tgtEl>
                                          <p:spTgt spid="5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1" presetClass="entr" presetSubtype="4" fill="hold"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heel(4)">
                                      <p:cBhvr>
                                        <p:cTn id="102" dur="2000"/>
                                        <p:tgtEl>
                                          <p:spTgt spid="36"/>
                                        </p:tgtEl>
                                      </p:cBhvr>
                                    </p:animEffect>
                                  </p:childTnLst>
                                </p:cTn>
                              </p:par>
                              <p:par>
                                <p:cTn id="103" presetID="21" presetClass="entr" presetSubtype="4" fill="hold" grpId="2" nodeType="with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wheel(4)">
                                      <p:cBhvr>
                                        <p:cTn id="105" dur="2000"/>
                                        <p:tgtEl>
                                          <p:spTgt spid="37"/>
                                        </p:tgtEl>
                                      </p:cBhvr>
                                    </p:animEffect>
                                  </p:childTnLst>
                                </p:cTn>
                              </p:par>
                              <p:par>
                                <p:cTn id="106" presetID="21" presetClass="entr" presetSubtype="4" fill="hold" grpId="0" nodeType="with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heel(4)">
                                      <p:cBhvr>
                                        <p:cTn id="108" dur="2000"/>
                                        <p:tgtEl>
                                          <p:spTgt spid="60"/>
                                        </p:tgtEl>
                                      </p:cBhvr>
                                    </p:animEffect>
                                  </p:childTnLst>
                                </p:cTn>
                              </p:par>
                              <p:par>
                                <p:cTn id="109" presetID="21" presetClass="entr" presetSubtype="4"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heel(4)">
                                      <p:cBhvr>
                                        <p:cTn id="111" dur="2000"/>
                                        <p:tgtEl>
                                          <p:spTgt spid="55"/>
                                        </p:tgtEl>
                                      </p:cBhvr>
                                    </p:animEffect>
                                  </p:childTnLst>
                                </p:cTn>
                              </p:par>
                              <p:par>
                                <p:cTn id="112" presetID="21" presetClass="entr" presetSubtype="4"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wheel(4)">
                                      <p:cBhvr>
                                        <p:cTn id="114" dur="2000"/>
                                        <p:tgtEl>
                                          <p:spTgt spid="59"/>
                                        </p:tgtEl>
                                      </p:cBhvr>
                                    </p:animEffect>
                                  </p:childTnLst>
                                </p:cTn>
                              </p:par>
                            </p:childTnLst>
                          </p:cTn>
                        </p:par>
                      </p:childTnLst>
                    </p:cTn>
                  </p:par>
                  <p:par>
                    <p:cTn id="115" fill="hold">
                      <p:stCondLst>
                        <p:cond delay="indefinite"/>
                      </p:stCondLst>
                      <p:childTnLst>
                        <p:par>
                          <p:cTn id="116" fill="hold">
                            <p:stCondLst>
                              <p:cond delay="0"/>
                            </p:stCondLst>
                            <p:childTnLst>
                              <p:par>
                                <p:cTn id="117" presetID="8" presetClass="exit" presetSubtype="16" fill="hold" nodeType="clickEffect">
                                  <p:stCondLst>
                                    <p:cond delay="0"/>
                                  </p:stCondLst>
                                  <p:childTnLst>
                                    <p:animEffect transition="out" filter="diamond(in)">
                                      <p:cBhvr>
                                        <p:cTn id="118" dur="2000"/>
                                        <p:tgtEl>
                                          <p:spTgt spid="36"/>
                                        </p:tgtEl>
                                      </p:cBhvr>
                                    </p:animEffect>
                                    <p:set>
                                      <p:cBhvr>
                                        <p:cTn id="119" dur="1" fill="hold">
                                          <p:stCondLst>
                                            <p:cond delay="1999"/>
                                          </p:stCondLst>
                                        </p:cTn>
                                        <p:tgtEl>
                                          <p:spTgt spid="36"/>
                                        </p:tgtEl>
                                        <p:attrNameLst>
                                          <p:attrName>style.visibility</p:attrName>
                                        </p:attrNameLst>
                                      </p:cBhvr>
                                      <p:to>
                                        <p:strVal val="hidden"/>
                                      </p:to>
                                    </p:set>
                                  </p:childTnLst>
                                </p:cTn>
                              </p:par>
                              <p:par>
                                <p:cTn id="120" presetID="8" presetClass="exit" presetSubtype="16" fill="hold" grpId="3" nodeType="withEffect">
                                  <p:stCondLst>
                                    <p:cond delay="0"/>
                                  </p:stCondLst>
                                  <p:childTnLst>
                                    <p:animEffect transition="out" filter="diamond(in)">
                                      <p:cBhvr>
                                        <p:cTn id="121" dur="2000"/>
                                        <p:tgtEl>
                                          <p:spTgt spid="37"/>
                                        </p:tgtEl>
                                      </p:cBhvr>
                                    </p:animEffect>
                                    <p:set>
                                      <p:cBhvr>
                                        <p:cTn id="122" dur="1" fill="hold">
                                          <p:stCondLst>
                                            <p:cond delay="1999"/>
                                          </p:stCondLst>
                                        </p:cTn>
                                        <p:tgtEl>
                                          <p:spTgt spid="37"/>
                                        </p:tgtEl>
                                        <p:attrNameLst>
                                          <p:attrName>style.visibility</p:attrName>
                                        </p:attrNameLst>
                                      </p:cBhvr>
                                      <p:to>
                                        <p:strVal val="hidden"/>
                                      </p:to>
                                    </p:set>
                                  </p:childTnLst>
                                </p:cTn>
                              </p:par>
                              <p:par>
                                <p:cTn id="123" presetID="8" presetClass="exit" presetSubtype="16" fill="hold" grpId="1" nodeType="withEffect">
                                  <p:stCondLst>
                                    <p:cond delay="0"/>
                                  </p:stCondLst>
                                  <p:childTnLst>
                                    <p:animEffect transition="out" filter="diamond(in)">
                                      <p:cBhvr>
                                        <p:cTn id="124" dur="2000"/>
                                        <p:tgtEl>
                                          <p:spTgt spid="60"/>
                                        </p:tgtEl>
                                      </p:cBhvr>
                                    </p:animEffect>
                                    <p:set>
                                      <p:cBhvr>
                                        <p:cTn id="125" dur="1" fill="hold">
                                          <p:stCondLst>
                                            <p:cond delay="1999"/>
                                          </p:stCondLst>
                                        </p:cTn>
                                        <p:tgtEl>
                                          <p:spTgt spid="60"/>
                                        </p:tgtEl>
                                        <p:attrNameLst>
                                          <p:attrName>style.visibility</p:attrName>
                                        </p:attrNameLst>
                                      </p:cBhvr>
                                      <p:to>
                                        <p:strVal val="hidden"/>
                                      </p:to>
                                    </p:set>
                                  </p:childTnLst>
                                </p:cTn>
                              </p:par>
                              <p:par>
                                <p:cTn id="126" presetID="8" presetClass="exit" presetSubtype="16" fill="hold" nodeType="withEffect">
                                  <p:stCondLst>
                                    <p:cond delay="0"/>
                                  </p:stCondLst>
                                  <p:childTnLst>
                                    <p:animEffect transition="out" filter="diamond(in)">
                                      <p:cBhvr>
                                        <p:cTn id="127" dur="2000"/>
                                        <p:tgtEl>
                                          <p:spTgt spid="55"/>
                                        </p:tgtEl>
                                      </p:cBhvr>
                                    </p:animEffect>
                                    <p:set>
                                      <p:cBhvr>
                                        <p:cTn id="128" dur="1" fill="hold">
                                          <p:stCondLst>
                                            <p:cond delay="1999"/>
                                          </p:stCondLst>
                                        </p:cTn>
                                        <p:tgtEl>
                                          <p:spTgt spid="55"/>
                                        </p:tgtEl>
                                        <p:attrNameLst>
                                          <p:attrName>style.visibility</p:attrName>
                                        </p:attrNameLst>
                                      </p:cBhvr>
                                      <p:to>
                                        <p:strVal val="hidden"/>
                                      </p:to>
                                    </p:set>
                                  </p:childTnLst>
                                </p:cTn>
                              </p:par>
                              <p:par>
                                <p:cTn id="129" presetID="8" presetClass="exit" presetSubtype="16" fill="hold" grpId="1" nodeType="withEffect">
                                  <p:stCondLst>
                                    <p:cond delay="0"/>
                                  </p:stCondLst>
                                  <p:childTnLst>
                                    <p:animEffect transition="out" filter="diamond(in)">
                                      <p:cBhvr>
                                        <p:cTn id="130" dur="2000"/>
                                        <p:tgtEl>
                                          <p:spTgt spid="59"/>
                                        </p:tgtEl>
                                      </p:cBhvr>
                                    </p:animEffect>
                                    <p:set>
                                      <p:cBhvr>
                                        <p:cTn id="131" dur="1" fill="hold">
                                          <p:stCondLst>
                                            <p:cond delay="1999"/>
                                          </p:stCondLst>
                                        </p:cTn>
                                        <p:tgtEl>
                                          <p:spTgt spid="59"/>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3" presetClass="entr" presetSubtype="16" fill="hold" grpId="0" nodeType="click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plus(in)">
                                      <p:cBhvr>
                                        <p:cTn id="136" dur="2000"/>
                                        <p:tgtEl>
                                          <p:spTgt spid="67"/>
                                        </p:tgtEl>
                                      </p:cBhvr>
                                    </p:animEffect>
                                  </p:childTnLst>
                                </p:cTn>
                              </p:par>
                              <p:par>
                                <p:cTn id="137" presetID="13" presetClass="entr" presetSubtype="16" fill="hold" nodeType="with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plus(in)">
                                      <p:cBhvr>
                                        <p:cTn id="139" dur="2000"/>
                                        <p:tgtEl>
                                          <p:spTgt spid="66"/>
                                        </p:tgtEl>
                                      </p:cBhvr>
                                    </p:animEffect>
                                  </p:childTnLst>
                                </p:cTn>
                              </p:par>
                              <p:par>
                                <p:cTn id="140" presetID="13" presetClass="entr" presetSubtype="16" fill="hold" grpId="0" nodeType="with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plus(in)">
                                      <p:cBhvr>
                                        <p:cTn id="142" dur="2000"/>
                                        <p:tgtEl>
                                          <p:spTgt spid="68"/>
                                        </p:tgtEl>
                                      </p:cBhvr>
                                    </p:animEffect>
                                  </p:childTnLst>
                                </p:cTn>
                              </p:par>
                              <p:par>
                                <p:cTn id="143" presetID="13" presetClass="entr" presetSubtype="16" fill="hold"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plus(in)">
                                      <p:cBhvr>
                                        <p:cTn id="145" dur="2000"/>
                                        <p:tgtEl>
                                          <p:spTgt spid="35"/>
                                        </p:tgtEl>
                                      </p:cBhvr>
                                    </p:animEffect>
                                  </p:childTnLst>
                                </p:cTn>
                              </p:par>
                              <p:par>
                                <p:cTn id="146" presetID="13" presetClass="entr" presetSubtype="16" fill="hold" grpId="2" nodeType="with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plus(in)">
                                      <p:cBhvr>
                                        <p:cTn id="148" dur="2000"/>
                                        <p:tgtEl>
                                          <p:spTgt spid="38"/>
                                        </p:tgtEl>
                                      </p:cBhvr>
                                    </p:animEffect>
                                  </p:childTnLst>
                                </p:cTn>
                              </p:par>
                            </p:childTnLst>
                          </p:cTn>
                        </p:par>
                      </p:childTnLst>
                    </p:cTn>
                  </p:par>
                  <p:par>
                    <p:cTn id="149" fill="hold">
                      <p:stCondLst>
                        <p:cond delay="indefinite"/>
                      </p:stCondLst>
                      <p:childTnLst>
                        <p:par>
                          <p:cTn id="150" fill="hold">
                            <p:stCondLst>
                              <p:cond delay="0"/>
                            </p:stCondLst>
                            <p:childTnLst>
                              <p:par>
                                <p:cTn id="151" presetID="5" presetClass="exit" presetSubtype="10" fill="hold" grpId="1" nodeType="clickEffect">
                                  <p:stCondLst>
                                    <p:cond delay="0"/>
                                  </p:stCondLst>
                                  <p:childTnLst>
                                    <p:animEffect transition="out" filter="checkerboard(across)">
                                      <p:cBhvr>
                                        <p:cTn id="152" dur="500"/>
                                        <p:tgtEl>
                                          <p:spTgt spid="67"/>
                                        </p:tgtEl>
                                      </p:cBhvr>
                                    </p:animEffect>
                                    <p:set>
                                      <p:cBhvr>
                                        <p:cTn id="153" dur="1" fill="hold">
                                          <p:stCondLst>
                                            <p:cond delay="499"/>
                                          </p:stCondLst>
                                        </p:cTn>
                                        <p:tgtEl>
                                          <p:spTgt spid="67"/>
                                        </p:tgtEl>
                                        <p:attrNameLst>
                                          <p:attrName>style.visibility</p:attrName>
                                        </p:attrNameLst>
                                      </p:cBhvr>
                                      <p:to>
                                        <p:strVal val="hidden"/>
                                      </p:to>
                                    </p:set>
                                  </p:childTnLst>
                                </p:cTn>
                              </p:par>
                              <p:par>
                                <p:cTn id="154" presetID="5" presetClass="exit" presetSubtype="10" fill="hold" nodeType="withEffect">
                                  <p:stCondLst>
                                    <p:cond delay="0"/>
                                  </p:stCondLst>
                                  <p:childTnLst>
                                    <p:animEffect transition="out" filter="checkerboard(across)">
                                      <p:cBhvr>
                                        <p:cTn id="155" dur="500"/>
                                        <p:tgtEl>
                                          <p:spTgt spid="66"/>
                                        </p:tgtEl>
                                      </p:cBhvr>
                                    </p:animEffect>
                                    <p:set>
                                      <p:cBhvr>
                                        <p:cTn id="156" dur="1" fill="hold">
                                          <p:stCondLst>
                                            <p:cond delay="499"/>
                                          </p:stCondLst>
                                        </p:cTn>
                                        <p:tgtEl>
                                          <p:spTgt spid="66"/>
                                        </p:tgtEl>
                                        <p:attrNameLst>
                                          <p:attrName>style.visibility</p:attrName>
                                        </p:attrNameLst>
                                      </p:cBhvr>
                                      <p:to>
                                        <p:strVal val="hidden"/>
                                      </p:to>
                                    </p:set>
                                  </p:childTnLst>
                                </p:cTn>
                              </p:par>
                              <p:par>
                                <p:cTn id="157" presetID="5" presetClass="exit" presetSubtype="10" fill="hold" grpId="1" nodeType="withEffect">
                                  <p:stCondLst>
                                    <p:cond delay="0"/>
                                  </p:stCondLst>
                                  <p:childTnLst>
                                    <p:animEffect transition="out" filter="checkerboard(across)">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par>
                                <p:cTn id="160" presetID="5" presetClass="exit" presetSubtype="10" fill="hold" nodeType="withEffect">
                                  <p:stCondLst>
                                    <p:cond delay="0"/>
                                  </p:stCondLst>
                                  <p:childTnLst>
                                    <p:animEffect transition="out" filter="checkerboard(across)">
                                      <p:cBhvr>
                                        <p:cTn id="161" dur="500"/>
                                        <p:tgtEl>
                                          <p:spTgt spid="35"/>
                                        </p:tgtEl>
                                      </p:cBhvr>
                                    </p:animEffect>
                                    <p:set>
                                      <p:cBhvr>
                                        <p:cTn id="162" dur="1" fill="hold">
                                          <p:stCondLst>
                                            <p:cond delay="499"/>
                                          </p:stCondLst>
                                        </p:cTn>
                                        <p:tgtEl>
                                          <p:spTgt spid="35"/>
                                        </p:tgtEl>
                                        <p:attrNameLst>
                                          <p:attrName>style.visibility</p:attrName>
                                        </p:attrNameLst>
                                      </p:cBhvr>
                                      <p:to>
                                        <p:strVal val="hidden"/>
                                      </p:to>
                                    </p:set>
                                  </p:childTnLst>
                                </p:cTn>
                              </p:par>
                              <p:par>
                                <p:cTn id="163" presetID="5" presetClass="exit" presetSubtype="10" fill="hold" grpId="3" nodeType="withEffect">
                                  <p:stCondLst>
                                    <p:cond delay="0"/>
                                  </p:stCondLst>
                                  <p:childTnLst>
                                    <p:animEffect transition="out" filter="checkerboard(across)">
                                      <p:cBhvr>
                                        <p:cTn id="164" dur="500"/>
                                        <p:tgtEl>
                                          <p:spTgt spid="38"/>
                                        </p:tgtEl>
                                      </p:cBhvr>
                                    </p:animEffect>
                                    <p:set>
                                      <p:cBhvr>
                                        <p:cTn id="165" dur="1" fill="hold">
                                          <p:stCondLst>
                                            <p:cond delay="499"/>
                                          </p:stCondLst>
                                        </p:cTn>
                                        <p:tgtEl>
                                          <p:spTgt spid="38"/>
                                        </p:tgtEl>
                                        <p:attrNameLst>
                                          <p:attrName>style.visibility</p:attrName>
                                        </p:attrNameLst>
                                      </p:cBhvr>
                                      <p:to>
                                        <p:strVal val="hidden"/>
                                      </p:to>
                                    </p:set>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nodeType="clickEffect">
                                  <p:stCondLst>
                                    <p:cond delay="0"/>
                                  </p:stCondLst>
                                  <p:childTnLst>
                                    <p:set>
                                      <p:cBhvr>
                                        <p:cTn id="169" dur="1" fill="hold">
                                          <p:stCondLst>
                                            <p:cond delay="0"/>
                                          </p:stCondLst>
                                        </p:cTn>
                                        <p:tgtEl>
                                          <p:spTgt spid="66"/>
                                        </p:tgtEl>
                                        <p:attrNameLst>
                                          <p:attrName>style.visibility</p:attrName>
                                        </p:attrNameLst>
                                      </p:cBhvr>
                                      <p:to>
                                        <p:strVal val="visible"/>
                                      </p:to>
                                    </p:set>
                                    <p:anim calcmode="lin" valueType="num">
                                      <p:cBhvr additive="base">
                                        <p:cTn id="170" dur="500" fill="hold"/>
                                        <p:tgtEl>
                                          <p:spTgt spid="66"/>
                                        </p:tgtEl>
                                        <p:attrNameLst>
                                          <p:attrName>ppt_x</p:attrName>
                                        </p:attrNameLst>
                                      </p:cBhvr>
                                      <p:tavLst>
                                        <p:tav tm="0">
                                          <p:val>
                                            <p:strVal val="#ppt_x"/>
                                          </p:val>
                                        </p:tav>
                                        <p:tav tm="100000">
                                          <p:val>
                                            <p:strVal val="#ppt_x"/>
                                          </p:val>
                                        </p:tav>
                                      </p:tavLst>
                                    </p:anim>
                                    <p:anim calcmode="lin" valueType="num">
                                      <p:cBhvr additive="base">
                                        <p:cTn id="171" dur="500" fill="hold"/>
                                        <p:tgtEl>
                                          <p:spTgt spid="66"/>
                                        </p:tgtEl>
                                        <p:attrNameLst>
                                          <p:attrName>ppt_y</p:attrName>
                                        </p:attrNameLst>
                                      </p:cBhvr>
                                      <p:tavLst>
                                        <p:tav tm="0">
                                          <p:val>
                                            <p:strVal val="1+#ppt_h/2"/>
                                          </p:val>
                                        </p:tav>
                                        <p:tav tm="100000">
                                          <p:val>
                                            <p:strVal val="#ppt_y"/>
                                          </p:val>
                                        </p:tav>
                                      </p:tavLst>
                                    </p:anim>
                                  </p:childTnLst>
                                </p:cTn>
                              </p:par>
                              <p:par>
                                <p:cTn id="172" presetID="2" presetClass="entr" presetSubtype="4" fill="hold" grpId="2" nodeType="withEffect">
                                  <p:stCondLst>
                                    <p:cond delay="0"/>
                                  </p:stCondLst>
                                  <p:childTnLst>
                                    <p:set>
                                      <p:cBhvr>
                                        <p:cTn id="173" dur="1" fill="hold">
                                          <p:stCondLst>
                                            <p:cond delay="0"/>
                                          </p:stCondLst>
                                        </p:cTn>
                                        <p:tgtEl>
                                          <p:spTgt spid="67"/>
                                        </p:tgtEl>
                                        <p:attrNameLst>
                                          <p:attrName>style.visibility</p:attrName>
                                        </p:attrNameLst>
                                      </p:cBhvr>
                                      <p:to>
                                        <p:strVal val="visible"/>
                                      </p:to>
                                    </p:set>
                                    <p:anim calcmode="lin" valueType="num">
                                      <p:cBhvr additive="base">
                                        <p:cTn id="174" dur="500" fill="hold"/>
                                        <p:tgtEl>
                                          <p:spTgt spid="67"/>
                                        </p:tgtEl>
                                        <p:attrNameLst>
                                          <p:attrName>ppt_x</p:attrName>
                                        </p:attrNameLst>
                                      </p:cBhvr>
                                      <p:tavLst>
                                        <p:tav tm="0">
                                          <p:val>
                                            <p:strVal val="#ppt_x"/>
                                          </p:val>
                                        </p:tav>
                                        <p:tav tm="100000">
                                          <p:val>
                                            <p:strVal val="#ppt_x"/>
                                          </p:val>
                                        </p:tav>
                                      </p:tavLst>
                                    </p:anim>
                                    <p:anim calcmode="lin" valueType="num">
                                      <p:cBhvr additive="base">
                                        <p:cTn id="175" dur="500" fill="hold"/>
                                        <p:tgtEl>
                                          <p:spTgt spid="67"/>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9"/>
                                        </p:tgtEl>
                                        <p:attrNameLst>
                                          <p:attrName>style.visibility</p:attrName>
                                        </p:attrNameLst>
                                      </p:cBhvr>
                                      <p:to>
                                        <p:strVal val="visible"/>
                                      </p:to>
                                    </p:set>
                                    <p:anim calcmode="lin" valueType="num">
                                      <p:cBhvr additive="base">
                                        <p:cTn id="178" dur="500" fill="hold"/>
                                        <p:tgtEl>
                                          <p:spTgt spid="69"/>
                                        </p:tgtEl>
                                        <p:attrNameLst>
                                          <p:attrName>ppt_x</p:attrName>
                                        </p:attrNameLst>
                                      </p:cBhvr>
                                      <p:tavLst>
                                        <p:tav tm="0">
                                          <p:val>
                                            <p:strVal val="#ppt_x"/>
                                          </p:val>
                                        </p:tav>
                                        <p:tav tm="100000">
                                          <p:val>
                                            <p:strVal val="#ppt_x"/>
                                          </p:val>
                                        </p:tav>
                                      </p:tavLst>
                                    </p:anim>
                                    <p:anim calcmode="lin" valueType="num">
                                      <p:cBhvr additive="base">
                                        <p:cTn id="179" dur="500" fill="hold"/>
                                        <p:tgtEl>
                                          <p:spTgt spid="69"/>
                                        </p:tgtEl>
                                        <p:attrNameLst>
                                          <p:attrName>ppt_y</p:attrName>
                                        </p:attrNameLst>
                                      </p:cBhvr>
                                      <p:tavLst>
                                        <p:tav tm="0">
                                          <p:val>
                                            <p:strVal val="1+#ppt_h/2"/>
                                          </p:val>
                                        </p:tav>
                                        <p:tav tm="100000">
                                          <p:val>
                                            <p:strVal val="#ppt_y"/>
                                          </p:val>
                                        </p:tav>
                                      </p:tavLst>
                                    </p:anim>
                                  </p:childTnLst>
                                </p:cTn>
                              </p:par>
                              <p:par>
                                <p:cTn id="180" presetID="2" presetClass="entr" presetSubtype="4" fill="hold" nodeType="withEffect">
                                  <p:stCondLst>
                                    <p:cond delay="0"/>
                                  </p:stCondLst>
                                  <p:childTnLst>
                                    <p:set>
                                      <p:cBhvr>
                                        <p:cTn id="181" dur="1" fill="hold">
                                          <p:stCondLst>
                                            <p:cond delay="0"/>
                                          </p:stCondLst>
                                        </p:cTn>
                                        <p:tgtEl>
                                          <p:spTgt spid="55"/>
                                        </p:tgtEl>
                                        <p:attrNameLst>
                                          <p:attrName>style.visibility</p:attrName>
                                        </p:attrNameLst>
                                      </p:cBhvr>
                                      <p:to>
                                        <p:strVal val="visible"/>
                                      </p:to>
                                    </p:set>
                                    <p:anim calcmode="lin" valueType="num">
                                      <p:cBhvr additive="base">
                                        <p:cTn id="182" dur="500" fill="hold"/>
                                        <p:tgtEl>
                                          <p:spTgt spid="55"/>
                                        </p:tgtEl>
                                        <p:attrNameLst>
                                          <p:attrName>ppt_x</p:attrName>
                                        </p:attrNameLst>
                                      </p:cBhvr>
                                      <p:tavLst>
                                        <p:tav tm="0">
                                          <p:val>
                                            <p:strVal val="#ppt_x"/>
                                          </p:val>
                                        </p:tav>
                                        <p:tav tm="100000">
                                          <p:val>
                                            <p:strVal val="#ppt_x"/>
                                          </p:val>
                                        </p:tav>
                                      </p:tavLst>
                                    </p:anim>
                                    <p:anim calcmode="lin" valueType="num">
                                      <p:cBhvr additive="base">
                                        <p:cTn id="183" dur="500" fill="hold"/>
                                        <p:tgtEl>
                                          <p:spTgt spid="55"/>
                                        </p:tgtEl>
                                        <p:attrNameLst>
                                          <p:attrName>ppt_y</p:attrName>
                                        </p:attrNameLst>
                                      </p:cBhvr>
                                      <p:tavLst>
                                        <p:tav tm="0">
                                          <p:val>
                                            <p:strVal val="1+#ppt_h/2"/>
                                          </p:val>
                                        </p:tav>
                                        <p:tav tm="100000">
                                          <p:val>
                                            <p:strVal val="#ppt_y"/>
                                          </p:val>
                                        </p:tav>
                                      </p:tavLst>
                                    </p:anim>
                                  </p:childTnLst>
                                </p:cTn>
                              </p:par>
                              <p:par>
                                <p:cTn id="184" presetID="2" presetClass="entr" presetSubtype="4" fill="hold" grpId="2" nodeType="withEffect">
                                  <p:stCondLst>
                                    <p:cond delay="0"/>
                                  </p:stCondLst>
                                  <p:childTnLst>
                                    <p:set>
                                      <p:cBhvr>
                                        <p:cTn id="185" dur="1" fill="hold">
                                          <p:stCondLst>
                                            <p:cond delay="0"/>
                                          </p:stCondLst>
                                        </p:cTn>
                                        <p:tgtEl>
                                          <p:spTgt spid="59"/>
                                        </p:tgtEl>
                                        <p:attrNameLst>
                                          <p:attrName>style.visibility</p:attrName>
                                        </p:attrNameLst>
                                      </p:cBhvr>
                                      <p:to>
                                        <p:strVal val="visible"/>
                                      </p:to>
                                    </p:set>
                                    <p:anim calcmode="lin" valueType="num">
                                      <p:cBhvr additive="base">
                                        <p:cTn id="186" dur="500" fill="hold"/>
                                        <p:tgtEl>
                                          <p:spTgt spid="59"/>
                                        </p:tgtEl>
                                        <p:attrNameLst>
                                          <p:attrName>ppt_x</p:attrName>
                                        </p:attrNameLst>
                                      </p:cBhvr>
                                      <p:tavLst>
                                        <p:tav tm="0">
                                          <p:val>
                                            <p:strVal val="#ppt_x"/>
                                          </p:val>
                                        </p:tav>
                                        <p:tav tm="100000">
                                          <p:val>
                                            <p:strVal val="#ppt_x"/>
                                          </p:val>
                                        </p:tav>
                                      </p:tavLst>
                                    </p:anim>
                                    <p:anim calcmode="lin" valueType="num">
                                      <p:cBhvr additive="base">
                                        <p:cTn id="18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xit" presetSubtype="4" fill="hold" nodeType="clickEffect">
                                  <p:stCondLst>
                                    <p:cond delay="0"/>
                                  </p:stCondLst>
                                  <p:childTnLst>
                                    <p:anim calcmode="lin" valueType="num">
                                      <p:cBhvr additive="base">
                                        <p:cTn id="191" dur="500"/>
                                        <p:tgtEl>
                                          <p:spTgt spid="66"/>
                                        </p:tgtEl>
                                        <p:attrNameLst>
                                          <p:attrName>ppt_x</p:attrName>
                                        </p:attrNameLst>
                                      </p:cBhvr>
                                      <p:tavLst>
                                        <p:tav tm="0">
                                          <p:val>
                                            <p:strVal val="ppt_x"/>
                                          </p:val>
                                        </p:tav>
                                        <p:tav tm="100000">
                                          <p:val>
                                            <p:strVal val="ppt_x"/>
                                          </p:val>
                                        </p:tav>
                                      </p:tavLst>
                                    </p:anim>
                                    <p:anim calcmode="lin" valueType="num">
                                      <p:cBhvr additive="base">
                                        <p:cTn id="192" dur="500"/>
                                        <p:tgtEl>
                                          <p:spTgt spid="66"/>
                                        </p:tgtEl>
                                        <p:attrNameLst>
                                          <p:attrName>ppt_y</p:attrName>
                                        </p:attrNameLst>
                                      </p:cBhvr>
                                      <p:tavLst>
                                        <p:tav tm="0">
                                          <p:val>
                                            <p:strVal val="ppt_y"/>
                                          </p:val>
                                        </p:tav>
                                        <p:tav tm="100000">
                                          <p:val>
                                            <p:strVal val="1+ppt_h/2"/>
                                          </p:val>
                                        </p:tav>
                                      </p:tavLst>
                                    </p:anim>
                                    <p:set>
                                      <p:cBhvr>
                                        <p:cTn id="193" dur="1" fill="hold">
                                          <p:stCondLst>
                                            <p:cond delay="499"/>
                                          </p:stCondLst>
                                        </p:cTn>
                                        <p:tgtEl>
                                          <p:spTgt spid="66"/>
                                        </p:tgtEl>
                                        <p:attrNameLst>
                                          <p:attrName>style.visibility</p:attrName>
                                        </p:attrNameLst>
                                      </p:cBhvr>
                                      <p:to>
                                        <p:strVal val="hidden"/>
                                      </p:to>
                                    </p:set>
                                  </p:childTnLst>
                                </p:cTn>
                              </p:par>
                              <p:par>
                                <p:cTn id="194" presetID="2" presetClass="exit" presetSubtype="4" fill="hold" grpId="3" nodeType="withEffect">
                                  <p:stCondLst>
                                    <p:cond delay="0"/>
                                  </p:stCondLst>
                                  <p:childTnLst>
                                    <p:anim calcmode="lin" valueType="num">
                                      <p:cBhvr additive="base">
                                        <p:cTn id="195" dur="500"/>
                                        <p:tgtEl>
                                          <p:spTgt spid="67"/>
                                        </p:tgtEl>
                                        <p:attrNameLst>
                                          <p:attrName>ppt_x</p:attrName>
                                        </p:attrNameLst>
                                      </p:cBhvr>
                                      <p:tavLst>
                                        <p:tav tm="0">
                                          <p:val>
                                            <p:strVal val="ppt_x"/>
                                          </p:val>
                                        </p:tav>
                                        <p:tav tm="100000">
                                          <p:val>
                                            <p:strVal val="ppt_x"/>
                                          </p:val>
                                        </p:tav>
                                      </p:tavLst>
                                    </p:anim>
                                    <p:anim calcmode="lin" valueType="num">
                                      <p:cBhvr additive="base">
                                        <p:cTn id="196" dur="500"/>
                                        <p:tgtEl>
                                          <p:spTgt spid="67"/>
                                        </p:tgtEl>
                                        <p:attrNameLst>
                                          <p:attrName>ppt_y</p:attrName>
                                        </p:attrNameLst>
                                      </p:cBhvr>
                                      <p:tavLst>
                                        <p:tav tm="0">
                                          <p:val>
                                            <p:strVal val="ppt_y"/>
                                          </p:val>
                                        </p:tav>
                                        <p:tav tm="100000">
                                          <p:val>
                                            <p:strVal val="1+ppt_h/2"/>
                                          </p:val>
                                        </p:tav>
                                      </p:tavLst>
                                    </p:anim>
                                    <p:set>
                                      <p:cBhvr>
                                        <p:cTn id="197" dur="1" fill="hold">
                                          <p:stCondLst>
                                            <p:cond delay="499"/>
                                          </p:stCondLst>
                                        </p:cTn>
                                        <p:tgtEl>
                                          <p:spTgt spid="67"/>
                                        </p:tgtEl>
                                        <p:attrNameLst>
                                          <p:attrName>style.visibility</p:attrName>
                                        </p:attrNameLst>
                                      </p:cBhvr>
                                      <p:to>
                                        <p:strVal val="hidden"/>
                                      </p:to>
                                    </p:set>
                                  </p:childTnLst>
                                </p:cTn>
                              </p:par>
                              <p:par>
                                <p:cTn id="198" presetID="2" presetClass="exit" presetSubtype="4" fill="hold" grpId="1" nodeType="withEffect">
                                  <p:stCondLst>
                                    <p:cond delay="0"/>
                                  </p:stCondLst>
                                  <p:childTnLst>
                                    <p:anim calcmode="lin" valueType="num">
                                      <p:cBhvr additive="base">
                                        <p:cTn id="199" dur="500"/>
                                        <p:tgtEl>
                                          <p:spTgt spid="69"/>
                                        </p:tgtEl>
                                        <p:attrNameLst>
                                          <p:attrName>ppt_x</p:attrName>
                                        </p:attrNameLst>
                                      </p:cBhvr>
                                      <p:tavLst>
                                        <p:tav tm="0">
                                          <p:val>
                                            <p:strVal val="ppt_x"/>
                                          </p:val>
                                        </p:tav>
                                        <p:tav tm="100000">
                                          <p:val>
                                            <p:strVal val="ppt_x"/>
                                          </p:val>
                                        </p:tav>
                                      </p:tavLst>
                                    </p:anim>
                                    <p:anim calcmode="lin" valueType="num">
                                      <p:cBhvr additive="base">
                                        <p:cTn id="200" dur="500"/>
                                        <p:tgtEl>
                                          <p:spTgt spid="69"/>
                                        </p:tgtEl>
                                        <p:attrNameLst>
                                          <p:attrName>ppt_y</p:attrName>
                                        </p:attrNameLst>
                                      </p:cBhvr>
                                      <p:tavLst>
                                        <p:tav tm="0">
                                          <p:val>
                                            <p:strVal val="ppt_y"/>
                                          </p:val>
                                        </p:tav>
                                        <p:tav tm="100000">
                                          <p:val>
                                            <p:strVal val="1+ppt_h/2"/>
                                          </p:val>
                                        </p:tav>
                                      </p:tavLst>
                                    </p:anim>
                                    <p:set>
                                      <p:cBhvr>
                                        <p:cTn id="201" dur="1" fill="hold">
                                          <p:stCondLst>
                                            <p:cond delay="499"/>
                                          </p:stCondLst>
                                        </p:cTn>
                                        <p:tgtEl>
                                          <p:spTgt spid="69"/>
                                        </p:tgtEl>
                                        <p:attrNameLst>
                                          <p:attrName>style.visibility</p:attrName>
                                        </p:attrNameLst>
                                      </p:cBhvr>
                                      <p:to>
                                        <p:strVal val="hidden"/>
                                      </p:to>
                                    </p:set>
                                  </p:childTnLst>
                                </p:cTn>
                              </p:par>
                              <p:par>
                                <p:cTn id="202" presetID="2" presetClass="exit" presetSubtype="4" fill="hold" nodeType="withEffect">
                                  <p:stCondLst>
                                    <p:cond delay="0"/>
                                  </p:stCondLst>
                                  <p:childTnLst>
                                    <p:anim calcmode="lin" valueType="num">
                                      <p:cBhvr additive="base">
                                        <p:cTn id="203" dur="500"/>
                                        <p:tgtEl>
                                          <p:spTgt spid="55"/>
                                        </p:tgtEl>
                                        <p:attrNameLst>
                                          <p:attrName>ppt_x</p:attrName>
                                        </p:attrNameLst>
                                      </p:cBhvr>
                                      <p:tavLst>
                                        <p:tav tm="0">
                                          <p:val>
                                            <p:strVal val="ppt_x"/>
                                          </p:val>
                                        </p:tav>
                                        <p:tav tm="100000">
                                          <p:val>
                                            <p:strVal val="ppt_x"/>
                                          </p:val>
                                        </p:tav>
                                      </p:tavLst>
                                    </p:anim>
                                    <p:anim calcmode="lin" valueType="num">
                                      <p:cBhvr additive="base">
                                        <p:cTn id="204" dur="500"/>
                                        <p:tgtEl>
                                          <p:spTgt spid="55"/>
                                        </p:tgtEl>
                                        <p:attrNameLst>
                                          <p:attrName>ppt_y</p:attrName>
                                        </p:attrNameLst>
                                      </p:cBhvr>
                                      <p:tavLst>
                                        <p:tav tm="0">
                                          <p:val>
                                            <p:strVal val="ppt_y"/>
                                          </p:val>
                                        </p:tav>
                                        <p:tav tm="100000">
                                          <p:val>
                                            <p:strVal val="1+ppt_h/2"/>
                                          </p:val>
                                        </p:tav>
                                      </p:tavLst>
                                    </p:anim>
                                    <p:set>
                                      <p:cBhvr>
                                        <p:cTn id="205" dur="1" fill="hold">
                                          <p:stCondLst>
                                            <p:cond delay="499"/>
                                          </p:stCondLst>
                                        </p:cTn>
                                        <p:tgtEl>
                                          <p:spTgt spid="55"/>
                                        </p:tgtEl>
                                        <p:attrNameLst>
                                          <p:attrName>style.visibility</p:attrName>
                                        </p:attrNameLst>
                                      </p:cBhvr>
                                      <p:to>
                                        <p:strVal val="hidden"/>
                                      </p:to>
                                    </p:set>
                                  </p:childTnLst>
                                </p:cTn>
                              </p:par>
                              <p:par>
                                <p:cTn id="206" presetID="2" presetClass="exit" presetSubtype="4" fill="hold" grpId="3" nodeType="withEffect">
                                  <p:stCondLst>
                                    <p:cond delay="0"/>
                                  </p:stCondLst>
                                  <p:childTnLst>
                                    <p:anim calcmode="lin" valueType="num">
                                      <p:cBhvr additive="base">
                                        <p:cTn id="207" dur="500"/>
                                        <p:tgtEl>
                                          <p:spTgt spid="59"/>
                                        </p:tgtEl>
                                        <p:attrNameLst>
                                          <p:attrName>ppt_x</p:attrName>
                                        </p:attrNameLst>
                                      </p:cBhvr>
                                      <p:tavLst>
                                        <p:tav tm="0">
                                          <p:val>
                                            <p:strVal val="ppt_x"/>
                                          </p:val>
                                        </p:tav>
                                        <p:tav tm="100000">
                                          <p:val>
                                            <p:strVal val="ppt_x"/>
                                          </p:val>
                                        </p:tav>
                                      </p:tavLst>
                                    </p:anim>
                                    <p:anim calcmode="lin" valueType="num">
                                      <p:cBhvr additive="base">
                                        <p:cTn id="208" dur="500"/>
                                        <p:tgtEl>
                                          <p:spTgt spid="59"/>
                                        </p:tgtEl>
                                        <p:attrNameLst>
                                          <p:attrName>ppt_y</p:attrName>
                                        </p:attrNameLst>
                                      </p:cBhvr>
                                      <p:tavLst>
                                        <p:tav tm="0">
                                          <p:val>
                                            <p:strVal val="ppt_y"/>
                                          </p:val>
                                        </p:tav>
                                        <p:tav tm="100000">
                                          <p:val>
                                            <p:strVal val="1+ppt_h/2"/>
                                          </p:val>
                                        </p:tav>
                                      </p:tavLst>
                                    </p:anim>
                                    <p:set>
                                      <p:cBhvr>
                                        <p:cTn id="209" dur="1" fill="hold">
                                          <p:stCondLst>
                                            <p:cond delay="499"/>
                                          </p:stCondLst>
                                        </p:cTn>
                                        <p:tgtEl>
                                          <p:spTgt spid="59"/>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13" presetClass="entr" presetSubtype="16" fill="hold" nodeType="clickEffect">
                                  <p:stCondLst>
                                    <p:cond delay="0"/>
                                  </p:stCondLst>
                                  <p:childTnLst>
                                    <p:set>
                                      <p:cBhvr>
                                        <p:cTn id="213" dur="1" fill="hold">
                                          <p:stCondLst>
                                            <p:cond delay="0"/>
                                          </p:stCondLst>
                                        </p:cTn>
                                        <p:tgtEl>
                                          <p:spTgt spid="49">
                                            <p:txEl>
                                              <p:pRg st="0" end="0"/>
                                            </p:txEl>
                                          </p:spTgt>
                                        </p:tgtEl>
                                        <p:attrNameLst>
                                          <p:attrName>style.visibility</p:attrName>
                                        </p:attrNameLst>
                                      </p:cBhvr>
                                      <p:to>
                                        <p:strVal val="visible"/>
                                      </p:to>
                                    </p:set>
                                    <p:animEffect transition="in" filter="plus(in)">
                                      <p:cBhvr>
                                        <p:cTn id="214" dur="2000"/>
                                        <p:tgtEl>
                                          <p:spTgt spid="49">
                                            <p:txEl>
                                              <p:pRg st="0" end="0"/>
                                            </p:txEl>
                                          </p:spTgt>
                                        </p:tgtEl>
                                      </p:cBhvr>
                                    </p:animEffect>
                                  </p:childTnLst>
                                </p:cTn>
                              </p:par>
                            </p:childTnLst>
                          </p:cTn>
                        </p:par>
                      </p:childTnLst>
                    </p:cTn>
                  </p:par>
                  <p:par>
                    <p:cTn id="215" fill="hold">
                      <p:stCondLst>
                        <p:cond delay="indefinite"/>
                      </p:stCondLst>
                      <p:childTnLst>
                        <p:par>
                          <p:cTn id="216" fill="hold">
                            <p:stCondLst>
                              <p:cond delay="0"/>
                            </p:stCondLst>
                            <p:childTnLst>
                              <p:par>
                                <p:cTn id="217" presetID="20" presetClass="entr" presetSubtype="0" fill="hold" nodeType="clickEffect">
                                  <p:stCondLst>
                                    <p:cond delay="0"/>
                                  </p:stCondLst>
                                  <p:childTnLst>
                                    <p:set>
                                      <p:cBhvr>
                                        <p:cTn id="218" dur="1" fill="hold">
                                          <p:stCondLst>
                                            <p:cond delay="0"/>
                                          </p:stCondLst>
                                        </p:cTn>
                                        <p:tgtEl>
                                          <p:spTgt spid="49">
                                            <p:txEl>
                                              <p:pRg st="1" end="1"/>
                                            </p:txEl>
                                          </p:spTgt>
                                        </p:tgtEl>
                                        <p:attrNameLst>
                                          <p:attrName>style.visibility</p:attrName>
                                        </p:attrNameLst>
                                      </p:cBhvr>
                                      <p:to>
                                        <p:strVal val="visible"/>
                                      </p:to>
                                    </p:set>
                                    <p:animEffect transition="in" filter="wedge">
                                      <p:cBhvr>
                                        <p:cTn id="219" dur="2000"/>
                                        <p:tgtEl>
                                          <p:spTgt spid="49">
                                            <p:txEl>
                                              <p:pRg st="1" end="1"/>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13" presetClass="entr" presetSubtype="16" fill="hold" grpId="0" nodeType="clickEffect">
                                  <p:stCondLst>
                                    <p:cond delay="0"/>
                                  </p:stCondLst>
                                  <p:childTnLst>
                                    <p:set>
                                      <p:cBhvr>
                                        <p:cTn id="223" dur="1" fill="hold">
                                          <p:stCondLst>
                                            <p:cond delay="0"/>
                                          </p:stCondLst>
                                        </p:cTn>
                                        <p:tgtEl>
                                          <p:spTgt spid="50"/>
                                        </p:tgtEl>
                                        <p:attrNameLst>
                                          <p:attrName>style.visibility</p:attrName>
                                        </p:attrNameLst>
                                      </p:cBhvr>
                                      <p:to>
                                        <p:strVal val="visible"/>
                                      </p:to>
                                    </p:set>
                                    <p:animEffect transition="in" filter="plus(in)">
                                      <p:cBhvr>
                                        <p:cTn id="224" dur="2000"/>
                                        <p:tgtEl>
                                          <p:spTgt spid="50"/>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nodeType="clickEffect">
                                  <p:stCondLst>
                                    <p:cond delay="0"/>
                                  </p:stCondLst>
                                  <p:childTnLst>
                                    <p:set>
                                      <p:cBhvr>
                                        <p:cTn id="228" dur="1" fill="hold">
                                          <p:stCondLst>
                                            <p:cond delay="0"/>
                                          </p:stCondLst>
                                        </p:cTn>
                                        <p:tgtEl>
                                          <p:spTgt spid="49">
                                            <p:txEl>
                                              <p:pRg st="2" end="2"/>
                                            </p:txEl>
                                          </p:spTgt>
                                        </p:tgtEl>
                                        <p:attrNameLst>
                                          <p:attrName>style.visibility</p:attrName>
                                        </p:attrNameLst>
                                      </p:cBhvr>
                                      <p:to>
                                        <p:strVal val="visible"/>
                                      </p:to>
                                    </p:set>
                                    <p:animEffect transition="in" filter="dissolve">
                                      <p:cBhvr>
                                        <p:cTn id="229" dur="500"/>
                                        <p:tgtEl>
                                          <p:spTgt spid="49">
                                            <p:txEl>
                                              <p:pRg st="2" end="2"/>
                                            </p:txEl>
                                          </p:spTgt>
                                        </p:tgtEl>
                                      </p:cBhvr>
                                    </p:animEffect>
                                  </p:childTnLst>
                                </p:cTn>
                              </p:par>
                            </p:childTnLst>
                          </p:cTn>
                        </p:par>
                      </p:childTnLst>
                    </p:cTn>
                  </p:par>
                  <p:par>
                    <p:cTn id="230" fill="hold">
                      <p:stCondLst>
                        <p:cond delay="indefinite"/>
                      </p:stCondLst>
                      <p:childTnLst>
                        <p:par>
                          <p:cTn id="231" fill="hold">
                            <p:stCondLst>
                              <p:cond delay="0"/>
                            </p:stCondLst>
                            <p:childTnLst>
                              <p:par>
                                <p:cTn id="232" presetID="2" presetClass="entr" presetSubtype="4" fill="hold" nodeType="clickEffect">
                                  <p:stCondLst>
                                    <p:cond delay="0"/>
                                  </p:stCondLst>
                                  <p:childTnLst>
                                    <p:set>
                                      <p:cBhvr>
                                        <p:cTn id="233" dur="1" fill="hold">
                                          <p:stCondLst>
                                            <p:cond delay="0"/>
                                          </p:stCondLst>
                                        </p:cTn>
                                        <p:tgtEl>
                                          <p:spTgt spid="49">
                                            <p:txEl>
                                              <p:pRg st="3" end="3"/>
                                            </p:txEl>
                                          </p:spTgt>
                                        </p:tgtEl>
                                        <p:attrNameLst>
                                          <p:attrName>style.visibility</p:attrName>
                                        </p:attrNameLst>
                                      </p:cBhvr>
                                      <p:to>
                                        <p:strVal val="visible"/>
                                      </p:to>
                                    </p:set>
                                    <p:anim calcmode="lin" valueType="num">
                                      <p:cBhvr additive="base">
                                        <p:cTn id="234" dur="500" fill="hold"/>
                                        <p:tgtEl>
                                          <p:spTgt spid="49">
                                            <p:txEl>
                                              <p:pRg st="3" end="3"/>
                                            </p:txEl>
                                          </p:spTgt>
                                        </p:tgtEl>
                                        <p:attrNameLst>
                                          <p:attrName>ppt_x</p:attrName>
                                        </p:attrNameLst>
                                      </p:cBhvr>
                                      <p:tavLst>
                                        <p:tav tm="0">
                                          <p:val>
                                            <p:strVal val="#ppt_x"/>
                                          </p:val>
                                        </p:tav>
                                        <p:tav tm="100000">
                                          <p:val>
                                            <p:strVal val="#ppt_x"/>
                                          </p:val>
                                        </p:tav>
                                      </p:tavLst>
                                    </p:anim>
                                    <p:anim calcmode="lin" valueType="num">
                                      <p:cBhvr additive="base">
                                        <p:cTn id="235" dur="500" fill="hold"/>
                                        <p:tgtEl>
                                          <p:spTgt spid="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6" fill="hold">
                      <p:stCondLst>
                        <p:cond delay="indefinite"/>
                      </p:stCondLst>
                      <p:childTnLst>
                        <p:par>
                          <p:cTn id="237" fill="hold">
                            <p:stCondLst>
                              <p:cond delay="0"/>
                            </p:stCondLst>
                            <p:childTnLst>
                              <p:par>
                                <p:cTn id="238" presetID="13" presetClass="entr" presetSubtype="16" fill="hold" grpId="0" nodeType="clickEffect">
                                  <p:stCondLst>
                                    <p:cond delay="0"/>
                                  </p:stCondLst>
                                  <p:childTnLst>
                                    <p:set>
                                      <p:cBhvr>
                                        <p:cTn id="239" dur="1" fill="hold">
                                          <p:stCondLst>
                                            <p:cond delay="0"/>
                                          </p:stCondLst>
                                        </p:cTn>
                                        <p:tgtEl>
                                          <p:spTgt spid="51"/>
                                        </p:tgtEl>
                                        <p:attrNameLst>
                                          <p:attrName>style.visibility</p:attrName>
                                        </p:attrNameLst>
                                      </p:cBhvr>
                                      <p:to>
                                        <p:strVal val="visible"/>
                                      </p:to>
                                    </p:set>
                                    <p:animEffect transition="in" filter="plus(in)">
                                      <p:cBhvr>
                                        <p:cTn id="240" dur="2000"/>
                                        <p:tgtEl>
                                          <p:spTgt spid="51"/>
                                        </p:tgtEl>
                                      </p:cBhvr>
                                    </p:animEffect>
                                  </p:childTnLst>
                                </p:cTn>
                              </p:par>
                            </p:childTnLst>
                          </p:cTn>
                        </p:par>
                      </p:childTnLst>
                    </p:cTn>
                  </p:par>
                  <p:par>
                    <p:cTn id="241" fill="hold">
                      <p:stCondLst>
                        <p:cond delay="indefinite"/>
                      </p:stCondLst>
                      <p:childTnLst>
                        <p:par>
                          <p:cTn id="242" fill="hold">
                            <p:stCondLst>
                              <p:cond delay="0"/>
                            </p:stCondLst>
                            <p:childTnLst>
                              <p:par>
                                <p:cTn id="243" presetID="12" presetClass="entr" presetSubtype="4" fill="hold" grpId="0" nodeType="clickEffect">
                                  <p:stCondLst>
                                    <p:cond delay="0"/>
                                  </p:stCondLst>
                                  <p:childTnLst>
                                    <p:set>
                                      <p:cBhvr>
                                        <p:cTn id="244" dur="1" fill="hold">
                                          <p:stCondLst>
                                            <p:cond delay="0"/>
                                          </p:stCondLst>
                                        </p:cTn>
                                        <p:tgtEl>
                                          <p:spTgt spid="81"/>
                                        </p:tgtEl>
                                        <p:attrNameLst>
                                          <p:attrName>style.visibility</p:attrName>
                                        </p:attrNameLst>
                                      </p:cBhvr>
                                      <p:to>
                                        <p:strVal val="visible"/>
                                      </p:to>
                                    </p:set>
                                    <p:animEffect transition="in" filter="slide(fromBottom)">
                                      <p:cBhvr>
                                        <p:cTn id="245" dur="500"/>
                                        <p:tgtEl>
                                          <p:spTgt spid="81"/>
                                        </p:tgtEl>
                                      </p:cBhvr>
                                    </p:animEffect>
                                  </p:childTnLst>
                                </p:cTn>
                              </p:par>
                            </p:childTnLst>
                          </p:cTn>
                        </p:par>
                      </p:childTnLst>
                    </p:cTn>
                  </p:par>
                  <p:par>
                    <p:cTn id="246" fill="hold">
                      <p:stCondLst>
                        <p:cond delay="indefinite"/>
                      </p:stCondLst>
                      <p:childTnLst>
                        <p:par>
                          <p:cTn id="247" fill="hold">
                            <p:stCondLst>
                              <p:cond delay="0"/>
                            </p:stCondLst>
                            <p:childTnLst>
                              <p:par>
                                <p:cTn id="248" presetID="2" presetClass="entr" presetSubtype="4" fill="hold" nodeType="clickEffect">
                                  <p:stCondLst>
                                    <p:cond delay="0"/>
                                  </p:stCondLst>
                                  <p:childTnLst>
                                    <p:set>
                                      <p:cBhvr>
                                        <p:cTn id="249" dur="1" fill="hold">
                                          <p:stCondLst>
                                            <p:cond delay="0"/>
                                          </p:stCondLst>
                                        </p:cTn>
                                        <p:tgtEl>
                                          <p:spTgt spid="53"/>
                                        </p:tgtEl>
                                        <p:attrNameLst>
                                          <p:attrName>style.visibility</p:attrName>
                                        </p:attrNameLst>
                                      </p:cBhvr>
                                      <p:to>
                                        <p:strVal val="visible"/>
                                      </p:to>
                                    </p:set>
                                    <p:anim calcmode="lin" valueType="num">
                                      <p:cBhvr additive="base">
                                        <p:cTn id="250" dur="500" fill="hold"/>
                                        <p:tgtEl>
                                          <p:spTgt spid="53"/>
                                        </p:tgtEl>
                                        <p:attrNameLst>
                                          <p:attrName>ppt_x</p:attrName>
                                        </p:attrNameLst>
                                      </p:cBhvr>
                                      <p:tavLst>
                                        <p:tav tm="0">
                                          <p:val>
                                            <p:strVal val="#ppt_x"/>
                                          </p:val>
                                        </p:tav>
                                        <p:tav tm="100000">
                                          <p:val>
                                            <p:strVal val="#ppt_x"/>
                                          </p:val>
                                        </p:tav>
                                      </p:tavLst>
                                    </p:anim>
                                    <p:anim calcmode="lin" valueType="num">
                                      <p:cBhvr additive="base">
                                        <p:cTn id="251" dur="500" fill="hold"/>
                                        <p:tgtEl>
                                          <p:spTgt spid="53"/>
                                        </p:tgtEl>
                                        <p:attrNameLst>
                                          <p:attrName>ppt_y</p:attrName>
                                        </p:attrNameLst>
                                      </p:cBhvr>
                                      <p:tavLst>
                                        <p:tav tm="0">
                                          <p:val>
                                            <p:strVal val="1+#ppt_h/2"/>
                                          </p:val>
                                        </p:tav>
                                        <p:tav tm="100000">
                                          <p:val>
                                            <p:strVal val="#ppt_y"/>
                                          </p:val>
                                        </p:tav>
                                      </p:tavLst>
                                    </p:anim>
                                  </p:childTnLst>
                                </p:cTn>
                              </p:par>
                              <p:par>
                                <p:cTn id="252" presetID="12" presetClass="entr" presetSubtype="4" fill="hold" nodeType="withEffect">
                                  <p:stCondLst>
                                    <p:cond delay="0"/>
                                  </p:stCondLst>
                                  <p:childTnLst>
                                    <p:set>
                                      <p:cBhvr>
                                        <p:cTn id="253" dur="1" fill="hold">
                                          <p:stCondLst>
                                            <p:cond delay="0"/>
                                          </p:stCondLst>
                                        </p:cTn>
                                        <p:tgtEl>
                                          <p:spTgt spid="2"/>
                                        </p:tgtEl>
                                        <p:attrNameLst>
                                          <p:attrName>style.visibility</p:attrName>
                                        </p:attrNameLst>
                                      </p:cBhvr>
                                      <p:to>
                                        <p:strVal val="visible"/>
                                      </p:to>
                                    </p:set>
                                    <p:animEffect transition="in" filter="slide(fromBottom)">
                                      <p:cBhvr>
                                        <p:cTn id="2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p:bldP spid="43" grpId="0"/>
      <p:bldP spid="44" grpId="0"/>
      <p:bldP spid="45" grpId="0" animBg="1"/>
      <p:bldP spid="46" grpId="0" animBg="1"/>
      <p:bldP spid="47" grpId="0" animBg="1"/>
      <p:bldP spid="48" grpId="0" animBg="1"/>
      <p:bldP spid="50" grpId="0" animBg="1"/>
      <p:bldP spid="51" grpId="0" animBg="1"/>
      <p:bldP spid="37" grpId="0"/>
      <p:bldP spid="37" grpId="1"/>
      <p:bldP spid="37" grpId="2"/>
      <p:bldP spid="37" grpId="3"/>
      <p:bldP spid="38" grpId="0"/>
      <p:bldP spid="38" grpId="1"/>
      <p:bldP spid="38" grpId="2"/>
      <p:bldP spid="38" grpId="3"/>
      <p:bldP spid="54" grpId="0" animBg="1"/>
      <p:bldP spid="54" grpId="1" animBg="1"/>
      <p:bldP spid="59" grpId="0"/>
      <p:bldP spid="59" grpId="1"/>
      <p:bldP spid="59" grpId="2"/>
      <p:bldP spid="59" grpId="3"/>
      <p:bldP spid="60" grpId="0" animBg="1"/>
      <p:bldP spid="60" grpId="1" animBg="1"/>
      <p:bldP spid="67" grpId="0"/>
      <p:bldP spid="67" grpId="1"/>
      <p:bldP spid="67" grpId="2"/>
      <p:bldP spid="67" grpId="3"/>
      <p:bldP spid="68" grpId="0" animBg="1"/>
      <p:bldP spid="68" grpId="1" animBg="1"/>
      <p:bldP spid="69" grpId="0" animBg="1"/>
      <p:bldP spid="69" grpId="1" animBg="1"/>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GB" smtClean="0"/>
          </a:p>
        </p:txBody>
      </p:sp>
      <p:sp>
        <p:nvSpPr>
          <p:cNvPr id="17411" name="Content Placeholder 2"/>
          <p:cNvSpPr>
            <a:spLocks noGrp="1"/>
          </p:cNvSpPr>
          <p:nvPr>
            <p:ph idx="1"/>
          </p:nvPr>
        </p:nvSpPr>
        <p:spPr/>
        <p:txBody>
          <a:bodyPr/>
          <a:lstStyle/>
          <a:p>
            <a:pPr eaLnBrk="1" hangingPunct="1"/>
            <a:endParaRPr lang="en-GB" smtClean="0"/>
          </a:p>
        </p:txBody>
      </p:sp>
      <p:pic>
        <p:nvPicPr>
          <p:cNvPr id="1741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2133600"/>
          </a:xfrm>
        </p:spPr>
        <p:txBody>
          <a:bodyPr/>
          <a:lstStyle/>
          <a:p>
            <a:pPr eaLnBrk="1" hangingPunct="1"/>
            <a:r>
              <a:rPr lang="en-US" sz="8800" smtClean="0">
                <a:latin typeface="Colonna MT" pitchFamily="82" charset="0"/>
              </a:rPr>
              <a:t>Packet Switching</a:t>
            </a:r>
          </a:p>
        </p:txBody>
      </p:sp>
      <p:pic>
        <p:nvPicPr>
          <p:cNvPr id="19459" name="Picture 2" descr="http://ctieware.eng.monash.edu.au/twiki/pub/Simulation/ANetworkOf4HostsAnd2PacketSwitches/4hosts2routers.png"/>
          <p:cNvPicPr>
            <a:picLocks noChangeAspect="1" noChangeArrowheads="1"/>
          </p:cNvPicPr>
          <p:nvPr/>
        </p:nvPicPr>
        <p:blipFill>
          <a:blip r:embed="rId2" cstate="print"/>
          <a:srcRect/>
          <a:stretch>
            <a:fillRect/>
          </a:stretch>
        </p:blipFill>
        <p:spPr bwMode="auto">
          <a:xfrm>
            <a:off x="457200" y="3810000"/>
            <a:ext cx="3733800" cy="25908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IP WORLD</a:t>
            </a:r>
            <a:endParaRPr lang="en-GB" dirty="0"/>
          </a:p>
        </p:txBody>
      </p:sp>
      <p:sp>
        <p:nvSpPr>
          <p:cNvPr id="5" name="Content Placeholder 4"/>
          <p:cNvSpPr>
            <a:spLocks noGrp="1"/>
          </p:cNvSpPr>
          <p:nvPr>
            <p:ph sz="half" idx="1"/>
          </p:nvPr>
        </p:nvSpPr>
        <p:spPr/>
        <p:txBody>
          <a:bodyPr>
            <a:normAutofit lnSpcReduction="10000"/>
          </a:bodyPr>
          <a:lstStyle/>
          <a:p>
            <a:r>
              <a:rPr lang="en-GB" dirty="0" smtClean="0"/>
              <a:t>TODAY WE ARE IN THE IP WORLD</a:t>
            </a:r>
          </a:p>
          <a:p>
            <a:r>
              <a:rPr lang="en-GB" dirty="0" smtClean="0"/>
              <a:t>ALL THE NETWORKS ARE PUSHING TO THE IP APPLICATIONS</a:t>
            </a:r>
          </a:p>
          <a:p>
            <a:r>
              <a:rPr lang="en-GB" dirty="0" smtClean="0"/>
              <a:t>MODERN CODING METHODS PUSH IP NETWORKS TO GO FOR REAL TIME APPLICATIONS</a:t>
            </a:r>
            <a:endParaRPr lang="en-GB" dirty="0"/>
          </a:p>
        </p:txBody>
      </p:sp>
      <p:sp>
        <p:nvSpPr>
          <p:cNvPr id="6" name="Content Placeholder 5"/>
          <p:cNvSpPr>
            <a:spLocks noGrp="1"/>
          </p:cNvSpPr>
          <p:nvPr>
            <p:ph sz="half" idx="2"/>
          </p:nvPr>
        </p:nvSpPr>
        <p:spPr/>
        <p:txBody>
          <a:bodyPr>
            <a:normAutofit lnSpcReduction="10000"/>
          </a:bodyPr>
          <a:lstStyle/>
          <a:p>
            <a:endParaRPr lang="en-GB" dirty="0" smtClean="0"/>
          </a:p>
          <a:p>
            <a:endParaRPr lang="en-GB" dirty="0" smtClean="0"/>
          </a:p>
          <a:p>
            <a:r>
              <a:rPr lang="en-GB" dirty="0" smtClean="0"/>
              <a:t>TDM &amp; ATM NETWORKS ARE REPLACED BY IP</a:t>
            </a:r>
          </a:p>
          <a:p>
            <a:endParaRPr lang="en-GB" dirty="0" smtClean="0"/>
          </a:p>
          <a:p>
            <a:endParaRPr lang="en-GB" dirty="0" smtClean="0"/>
          </a:p>
          <a:p>
            <a:r>
              <a:rPr lang="en-GB" dirty="0" smtClean="0"/>
              <a:t>LETS STUDY THE PACKET CONCEPTS</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p:txBody>
          <a:bodyPr/>
          <a:lstStyle/>
          <a:p>
            <a:pPr eaLnBrk="1" hangingPunct="1"/>
            <a:r>
              <a:rPr lang="en-US" smtClean="0"/>
              <a:t>Major switching types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sz="4400" dirty="0" smtClean="0"/>
              <a:t>Circuit ,Message and Packet switching</a:t>
            </a:r>
            <a:endParaRPr lang="en-US" sz="4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CHRACTERISTICS OF SIGNALLING &amp; VOICE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CHANNEL ASSOCIATED SIGNALLING</a:t>
            </a:r>
          </a:p>
          <a:p>
            <a:pPr>
              <a:buNone/>
            </a:pPr>
            <a:r>
              <a:rPr lang="en-GB" dirty="0" smtClean="0"/>
              <a:t>SIGNALLING &amp; VOICE IN ONE TUNNEL-WASTAGE IN SIGNALLING, AND LESS THAN 50% EFFICIENT IN VOICE MEDIA DUE TO THE CHARACTERISTICS OF VOICE.</a:t>
            </a:r>
          </a:p>
          <a:p>
            <a:pPr>
              <a:buNone/>
            </a:pPr>
            <a:r>
              <a:rPr lang="en-GB" dirty="0" smtClean="0"/>
              <a:t>COMMON CHANNEL SIGNALLING</a:t>
            </a:r>
          </a:p>
          <a:p>
            <a:pPr>
              <a:buNone/>
            </a:pPr>
            <a:r>
              <a:rPr lang="en-GB" dirty="0" smtClean="0"/>
              <a:t>SIGNALLING IS COMMONLY USED FOR MANY VOICE CHANNELS, HENCE SIGNALLING CHANNEL IS EFFICIENT. VOIE CHANNELS CARRIES THE SAME INEFFICIENCY AS IN THE CASE OF CHANNEL ASSOCIATED SIGNALLING</a:t>
            </a:r>
          </a:p>
          <a:p>
            <a:pPr>
              <a:buNone/>
            </a:pPr>
            <a:r>
              <a:rPr lang="en-GB" dirty="0" smtClean="0"/>
              <a:t>HENCE THE CONCEPTS OF MESSAGE AND PACKET SWITCHING NETWORK TO BE CONSIDERED.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Content Placeholder 2"/>
          <p:cNvSpPr>
            <a:spLocks noGrp="1"/>
          </p:cNvSpPr>
          <p:nvPr>
            <p:ph idx="1"/>
          </p:nvPr>
        </p:nvSpPr>
        <p:spPr/>
        <p:txBody>
          <a:bodyPr/>
          <a:lstStyle/>
          <a:p>
            <a:pPr eaLnBrk="1" hangingPunct="1"/>
            <a:endParaRPr lang="en-US" smtClean="0"/>
          </a:p>
        </p:txBody>
      </p:sp>
      <p:pic>
        <p:nvPicPr>
          <p:cNvPr id="19460" name="Picture 2"/>
          <p:cNvPicPr>
            <a:picLocks noChangeAspect="1" noChangeArrowheads="1"/>
          </p:cNvPicPr>
          <p:nvPr/>
        </p:nvPicPr>
        <p:blipFill>
          <a:blip r:embed="rId2" cstate="print"/>
          <a:srcRect/>
          <a:stretch>
            <a:fillRect/>
          </a:stretch>
        </p:blipFill>
        <p:spPr bwMode="auto">
          <a:xfrm>
            <a:off x="-152400" y="0"/>
            <a:ext cx="9629775" cy="6858000"/>
          </a:xfrm>
          <a:prstGeom prst="rect">
            <a:avLst/>
          </a:prstGeom>
          <a:noFill/>
          <a:ln w="9525">
            <a:noFill/>
            <a:miter lim="800000"/>
            <a:headEnd/>
            <a:tailEnd/>
          </a:ln>
        </p:spPr>
      </p:pic>
      <p:grpSp>
        <p:nvGrpSpPr>
          <p:cNvPr id="2" name="Group 4"/>
          <p:cNvGrpSpPr>
            <a:grpSpLocks/>
          </p:cNvGrpSpPr>
          <p:nvPr/>
        </p:nvGrpSpPr>
        <p:grpSpPr bwMode="auto">
          <a:xfrm>
            <a:off x="-152400" y="0"/>
            <a:ext cx="9829800" cy="7239000"/>
            <a:chOff x="0" y="0"/>
            <a:chExt cx="9144000" cy="6858000"/>
          </a:xfrm>
        </p:grpSpPr>
        <p:sp>
          <p:nvSpPr>
            <p:cNvPr id="6" name="Rectangle 5"/>
            <p:cNvSpPr/>
            <p:nvPr/>
          </p:nvSpPr>
          <p:spPr>
            <a:xfrm>
              <a:off x="0" y="0"/>
              <a:ext cx="9144000" cy="6858000"/>
            </a:xfrm>
            <a:prstGeom prst="rect">
              <a:avLst/>
            </a:prstGeom>
            <a:no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1346791" cy="1299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6324099"/>
              <a:ext cx="2895896" cy="533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43896" y="6324099"/>
              <a:ext cx="3200104" cy="533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Content Placeholder 2"/>
          <p:cNvSpPr>
            <a:spLocks noGrp="1"/>
          </p:cNvSpPr>
          <p:nvPr>
            <p:ph idx="1"/>
          </p:nvPr>
        </p:nvSpPr>
        <p:spPr/>
        <p:txBody>
          <a:bodyPr/>
          <a:lstStyle/>
          <a:p>
            <a:pPr eaLnBrk="1" hangingPunct="1"/>
            <a:endParaRPr lang="en-US" smtClean="0"/>
          </a:p>
        </p:txBody>
      </p:sp>
      <p:pic>
        <p:nvPicPr>
          <p:cNvPr id="20484" name="Picture 2"/>
          <p:cNvPicPr>
            <a:picLocks noChangeAspect="1" noChangeArrowheads="1"/>
          </p:cNvPicPr>
          <p:nvPr/>
        </p:nvPicPr>
        <p:blipFill>
          <a:blip r:embed="rId2" cstate="print"/>
          <a:srcRect/>
          <a:stretch>
            <a:fillRect/>
          </a:stretch>
        </p:blipFill>
        <p:spPr bwMode="auto">
          <a:xfrm>
            <a:off x="0" y="-152400"/>
            <a:ext cx="9972675" cy="7477125"/>
          </a:xfrm>
          <a:prstGeom prst="rect">
            <a:avLst/>
          </a:prstGeom>
          <a:noFill/>
          <a:ln w="9525">
            <a:noFill/>
            <a:miter lim="800000"/>
            <a:headEnd/>
            <a:tailEnd/>
          </a:ln>
        </p:spPr>
      </p:pic>
      <p:sp>
        <p:nvSpPr>
          <p:cNvPr id="5" name="Rectangle 4"/>
          <p:cNvSpPr/>
          <p:nvPr/>
        </p:nvSpPr>
        <p:spPr>
          <a:xfrm>
            <a:off x="0" y="-152400"/>
            <a:ext cx="1447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6705600"/>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629400" y="6705600"/>
            <a:ext cx="3276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US" smtClean="0"/>
          </a:p>
        </p:txBody>
      </p:sp>
      <p:sp>
        <p:nvSpPr>
          <p:cNvPr id="30723" name="Content Placeholder 2"/>
          <p:cNvSpPr>
            <a:spLocks noGrp="1"/>
          </p:cNvSpPr>
          <p:nvPr>
            <p:ph idx="1"/>
          </p:nvPr>
        </p:nvSpPr>
        <p:spPr/>
        <p:txBody>
          <a:bodyPr/>
          <a:lstStyle/>
          <a:p>
            <a:pPr eaLnBrk="1" hangingPunct="1"/>
            <a:endParaRPr lang="en-US" smtClean="0"/>
          </a:p>
        </p:txBody>
      </p:sp>
      <p:pic>
        <p:nvPicPr>
          <p:cNvPr id="30724" name="Picture 2"/>
          <p:cNvPicPr>
            <a:picLocks noChangeAspect="1" noChangeArrowheads="1"/>
          </p:cNvPicPr>
          <p:nvPr/>
        </p:nvPicPr>
        <p:blipFill>
          <a:blip r:embed="rId2" cstate="print"/>
          <a:srcRect/>
          <a:stretch>
            <a:fillRect/>
          </a:stretch>
        </p:blipFill>
        <p:spPr bwMode="auto">
          <a:xfrm>
            <a:off x="0" y="0"/>
            <a:ext cx="9091613" cy="6858000"/>
          </a:xfrm>
          <a:prstGeom prst="rect">
            <a:avLst/>
          </a:prstGeom>
          <a:noFill/>
          <a:ln w="9525">
            <a:noFill/>
            <a:miter lim="800000"/>
            <a:headEnd/>
            <a:tailEnd/>
          </a:ln>
        </p:spPr>
      </p:pic>
      <p:grpSp>
        <p:nvGrpSpPr>
          <p:cNvPr id="2" name="Group 4"/>
          <p:cNvGrpSpPr>
            <a:grpSpLocks/>
          </p:cNvGrpSpPr>
          <p:nvPr/>
        </p:nvGrpSpPr>
        <p:grpSpPr bwMode="auto">
          <a:xfrm>
            <a:off x="0" y="0"/>
            <a:ext cx="9829800" cy="7239000"/>
            <a:chOff x="0" y="0"/>
            <a:chExt cx="9144000" cy="6858000"/>
          </a:xfrm>
        </p:grpSpPr>
        <p:sp>
          <p:nvSpPr>
            <p:cNvPr id="6" name="Rectangle 5"/>
            <p:cNvSpPr/>
            <p:nvPr/>
          </p:nvSpPr>
          <p:spPr>
            <a:xfrm>
              <a:off x="0" y="0"/>
              <a:ext cx="9144000" cy="6858000"/>
            </a:xfrm>
            <a:prstGeom prst="rect">
              <a:avLst/>
            </a:prstGeom>
            <a:no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1346791" cy="1299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DELAY ANALYSIS OF A MESSAGE SWITCH</a:t>
            </a:r>
            <a:endParaRPr lang="en-GB" dirty="0"/>
          </a:p>
        </p:txBody>
      </p:sp>
      <p:sp>
        <p:nvSpPr>
          <p:cNvPr id="3" name="Content Placeholder 2"/>
          <p:cNvSpPr>
            <a:spLocks noGrp="1"/>
          </p:cNvSpPr>
          <p:nvPr>
            <p:ph idx="1"/>
          </p:nvPr>
        </p:nvSpPr>
        <p:spPr/>
        <p:txBody>
          <a:bodyPr>
            <a:normAutofit lnSpcReduction="10000"/>
          </a:bodyPr>
          <a:lstStyle/>
          <a:p>
            <a:r>
              <a:rPr lang="en-GB" dirty="0" smtClean="0"/>
              <a:t>TAKE THE PREVIOUS EXAMPLE, THE FOLLOWING ARE KNOWN</a:t>
            </a:r>
          </a:p>
          <a:p>
            <a:r>
              <a:rPr lang="en-GB" dirty="0" smtClean="0"/>
              <a:t>MESSAGE SIZE=30, OVERHEAD=3, NO OF HOPS=3,THE DELAY FOR ONE HOP/OCTET=1 MSEC.</a:t>
            </a:r>
          </a:p>
          <a:p>
            <a:r>
              <a:rPr lang="en-GB" dirty="0" smtClean="0"/>
              <a:t>THE TOTAL DELAY FOR 3 HOPS=33*3 MSEC</a:t>
            </a:r>
          </a:p>
          <a:p>
            <a:r>
              <a:rPr lang="en-GB" dirty="0" smtClean="0"/>
              <a:t>TOTAL DELAY=NO OF HOPS*NO OF OCTET IN MESSAGE+NO OF OVERHEAD OCTETS IN THE MESSAGE(THIS RESULT IS TALLYING)</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t>Deciding Optimum Packet Size</a:t>
            </a:r>
            <a:endParaRPr lang="en-US"/>
          </a:p>
        </p:txBody>
      </p:sp>
      <p:sp>
        <p:nvSpPr>
          <p:cNvPr id="3075" name="Rectangle 3"/>
          <p:cNvSpPr>
            <a:spLocks noGrp="1" noChangeArrowheads="1"/>
          </p:cNvSpPr>
          <p:nvPr>
            <p:ph type="body" idx="1"/>
          </p:nvPr>
        </p:nvSpPr>
        <p:spPr>
          <a:xfrm>
            <a:off x="395288" y="4076700"/>
            <a:ext cx="8229600" cy="465138"/>
          </a:xfrm>
        </p:spPr>
        <p:txBody>
          <a:bodyPr/>
          <a:lstStyle/>
          <a:p>
            <a:pPr>
              <a:lnSpc>
                <a:spcPct val="80000"/>
              </a:lnSpc>
            </a:pPr>
            <a:r>
              <a:rPr lang="en-GB" sz="1800"/>
              <a:t>Shown above is a message</a:t>
            </a:r>
            <a:endParaRPr lang="en-US" sz="1800"/>
          </a:p>
        </p:txBody>
      </p:sp>
      <p:sp>
        <p:nvSpPr>
          <p:cNvPr id="3076" name="Rectangle 4"/>
          <p:cNvSpPr>
            <a:spLocks noChangeArrowheads="1"/>
          </p:cNvSpPr>
          <p:nvPr/>
        </p:nvSpPr>
        <p:spPr bwMode="auto">
          <a:xfrm>
            <a:off x="4448175" y="3246438"/>
            <a:ext cx="247650" cy="366712"/>
          </a:xfrm>
          <a:prstGeom prst="rect">
            <a:avLst/>
          </a:prstGeom>
          <a:noFill/>
          <a:ln w="9525">
            <a:noFill/>
            <a:miter lim="800000"/>
            <a:headEnd/>
            <a:tailEnd/>
          </a:ln>
          <a:effectLst/>
        </p:spPr>
        <p:txBody>
          <a:bodyPr wrap="none">
            <a:spAutoFit/>
          </a:bodyPr>
          <a:lstStyle/>
          <a:p>
            <a:r>
              <a:rPr lang="en-US"/>
              <a:t>.</a:t>
            </a:r>
          </a:p>
        </p:txBody>
      </p:sp>
      <p:sp>
        <p:nvSpPr>
          <p:cNvPr id="3077" name="Rectangle 5"/>
          <p:cNvSpPr>
            <a:spLocks noChangeArrowheads="1"/>
          </p:cNvSpPr>
          <p:nvPr/>
        </p:nvSpPr>
        <p:spPr bwMode="auto">
          <a:xfrm>
            <a:off x="2627313" y="1773238"/>
            <a:ext cx="3673475" cy="504825"/>
          </a:xfrm>
          <a:prstGeom prst="rect">
            <a:avLst/>
          </a:prstGeom>
          <a:solidFill>
            <a:schemeClr val="accent1"/>
          </a:solidFill>
          <a:ln w="9525">
            <a:solidFill>
              <a:schemeClr val="tx1"/>
            </a:solidFill>
            <a:miter lim="800000"/>
            <a:headEnd/>
            <a:tailEnd/>
          </a:ln>
          <a:effectLst/>
        </p:spPr>
        <p:txBody>
          <a:bodyPr wrap="none" anchor="ctr"/>
          <a:lstStyle/>
          <a:p>
            <a:endParaRPr lang="en-GB"/>
          </a:p>
        </p:txBody>
      </p:sp>
      <p:grpSp>
        <p:nvGrpSpPr>
          <p:cNvPr id="2" name="Group 6"/>
          <p:cNvGrpSpPr>
            <a:grpSpLocks/>
          </p:cNvGrpSpPr>
          <p:nvPr/>
        </p:nvGrpSpPr>
        <p:grpSpPr bwMode="auto">
          <a:xfrm>
            <a:off x="2627313" y="1773238"/>
            <a:ext cx="1223962" cy="504825"/>
            <a:chOff x="1474" y="1797"/>
            <a:chExt cx="771" cy="318"/>
          </a:xfrm>
        </p:grpSpPr>
        <p:grpSp>
          <p:nvGrpSpPr>
            <p:cNvPr id="3" name="Group 7"/>
            <p:cNvGrpSpPr>
              <a:grpSpLocks/>
            </p:cNvGrpSpPr>
            <p:nvPr/>
          </p:nvGrpSpPr>
          <p:grpSpPr bwMode="auto">
            <a:xfrm>
              <a:off x="1474" y="1797"/>
              <a:ext cx="771" cy="318"/>
              <a:chOff x="930" y="1661"/>
              <a:chExt cx="680" cy="318"/>
            </a:xfrm>
          </p:grpSpPr>
          <p:sp>
            <p:nvSpPr>
              <p:cNvPr id="3080" name="Rectangle 8"/>
              <p:cNvSpPr>
                <a:spLocks noChangeArrowheads="1"/>
              </p:cNvSpPr>
              <p:nvPr/>
            </p:nvSpPr>
            <p:spPr bwMode="auto">
              <a:xfrm>
                <a:off x="930" y="1752"/>
                <a:ext cx="680" cy="227"/>
              </a:xfrm>
              <a:prstGeom prst="rect">
                <a:avLst/>
              </a:prstGeom>
              <a:solidFill>
                <a:srgbClr val="FFFF00"/>
              </a:solidFill>
              <a:ln w="9525">
                <a:solidFill>
                  <a:srgbClr val="FFFF00"/>
                </a:solidFill>
                <a:miter lim="800000"/>
                <a:headEnd/>
                <a:tailEnd/>
              </a:ln>
              <a:effectLst/>
            </p:spPr>
            <p:txBody>
              <a:bodyPr wrap="none" anchor="ctr"/>
              <a:lstStyle/>
              <a:p>
                <a:endParaRPr lang="en-GB"/>
              </a:p>
            </p:txBody>
          </p:sp>
          <p:sp>
            <p:nvSpPr>
              <p:cNvPr id="3081" name="Rectangle 9"/>
              <p:cNvSpPr>
                <a:spLocks noChangeArrowheads="1"/>
              </p:cNvSpPr>
              <p:nvPr/>
            </p:nvSpPr>
            <p:spPr bwMode="auto">
              <a:xfrm>
                <a:off x="930" y="1661"/>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grpSp>
        <p:sp>
          <p:nvSpPr>
            <p:cNvPr id="3082" name="Text Box 10"/>
            <p:cNvSpPr txBox="1">
              <a:spLocks noChangeArrowheads="1"/>
            </p:cNvSpPr>
            <p:nvPr/>
          </p:nvSpPr>
          <p:spPr bwMode="auto">
            <a:xfrm>
              <a:off x="1610" y="1933"/>
              <a:ext cx="500" cy="173"/>
            </a:xfrm>
            <a:prstGeom prst="rect">
              <a:avLst/>
            </a:prstGeom>
            <a:noFill/>
            <a:ln w="9525">
              <a:noFill/>
              <a:miter lim="800000"/>
              <a:headEnd/>
              <a:tailEnd/>
            </a:ln>
            <a:effectLst/>
          </p:spPr>
          <p:txBody>
            <a:bodyPr>
              <a:spAutoFit/>
            </a:bodyPr>
            <a:lstStyle/>
            <a:p>
              <a:pPr>
                <a:spcBef>
                  <a:spcPct val="50000"/>
                </a:spcBef>
              </a:pPr>
              <a:r>
                <a:rPr lang="en-GB" sz="1200"/>
                <a:t>Packet 1</a:t>
              </a:r>
              <a:endParaRPr lang="en-US" sz="1200"/>
            </a:p>
          </p:txBody>
        </p:sp>
      </p:grpSp>
      <p:grpSp>
        <p:nvGrpSpPr>
          <p:cNvPr id="4" name="Group 11"/>
          <p:cNvGrpSpPr>
            <a:grpSpLocks/>
          </p:cNvGrpSpPr>
          <p:nvPr/>
        </p:nvGrpSpPr>
        <p:grpSpPr bwMode="auto">
          <a:xfrm>
            <a:off x="5076825" y="1773238"/>
            <a:ext cx="1223963" cy="504825"/>
            <a:chOff x="2472" y="1933"/>
            <a:chExt cx="771" cy="318"/>
          </a:xfrm>
        </p:grpSpPr>
        <p:grpSp>
          <p:nvGrpSpPr>
            <p:cNvPr id="5" name="Group 12"/>
            <p:cNvGrpSpPr>
              <a:grpSpLocks/>
            </p:cNvGrpSpPr>
            <p:nvPr/>
          </p:nvGrpSpPr>
          <p:grpSpPr bwMode="auto">
            <a:xfrm>
              <a:off x="2472" y="1933"/>
              <a:ext cx="771" cy="318"/>
              <a:chOff x="930" y="1661"/>
              <a:chExt cx="680" cy="318"/>
            </a:xfrm>
          </p:grpSpPr>
          <p:sp>
            <p:nvSpPr>
              <p:cNvPr id="3085" name="Rectangle 13"/>
              <p:cNvSpPr>
                <a:spLocks noChangeArrowheads="1"/>
              </p:cNvSpPr>
              <p:nvPr/>
            </p:nvSpPr>
            <p:spPr bwMode="auto">
              <a:xfrm>
                <a:off x="930" y="1752"/>
                <a:ext cx="680" cy="227"/>
              </a:xfrm>
              <a:prstGeom prst="rect">
                <a:avLst/>
              </a:prstGeom>
              <a:solidFill>
                <a:srgbClr val="00CCFF"/>
              </a:solidFill>
              <a:ln w="9525">
                <a:solidFill>
                  <a:srgbClr val="00CCFF"/>
                </a:solidFill>
                <a:miter lim="800000"/>
                <a:headEnd/>
                <a:tailEnd/>
              </a:ln>
              <a:effectLst/>
            </p:spPr>
            <p:txBody>
              <a:bodyPr wrap="none" anchor="ctr"/>
              <a:lstStyle/>
              <a:p>
                <a:endParaRPr lang="en-GB"/>
              </a:p>
            </p:txBody>
          </p:sp>
          <p:sp>
            <p:nvSpPr>
              <p:cNvPr id="3086" name="Rectangle 14"/>
              <p:cNvSpPr>
                <a:spLocks noChangeArrowheads="1"/>
              </p:cNvSpPr>
              <p:nvPr/>
            </p:nvSpPr>
            <p:spPr bwMode="auto">
              <a:xfrm>
                <a:off x="930" y="1661"/>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grpSp>
        <p:sp>
          <p:nvSpPr>
            <p:cNvPr id="3087" name="Text Box 15"/>
            <p:cNvSpPr txBox="1">
              <a:spLocks noChangeArrowheads="1"/>
            </p:cNvSpPr>
            <p:nvPr/>
          </p:nvSpPr>
          <p:spPr bwMode="auto">
            <a:xfrm>
              <a:off x="2608" y="2069"/>
              <a:ext cx="500" cy="173"/>
            </a:xfrm>
            <a:prstGeom prst="rect">
              <a:avLst/>
            </a:prstGeom>
            <a:noFill/>
            <a:ln w="9525">
              <a:noFill/>
              <a:miter lim="800000"/>
              <a:headEnd/>
              <a:tailEnd/>
            </a:ln>
            <a:effectLst/>
          </p:spPr>
          <p:txBody>
            <a:bodyPr>
              <a:spAutoFit/>
            </a:bodyPr>
            <a:lstStyle/>
            <a:p>
              <a:pPr>
                <a:spcBef>
                  <a:spcPct val="50000"/>
                </a:spcBef>
              </a:pPr>
              <a:r>
                <a:rPr lang="en-GB" sz="1200"/>
                <a:t>Packet 3</a:t>
              </a:r>
              <a:endParaRPr lang="en-US" sz="1200"/>
            </a:p>
          </p:txBody>
        </p:sp>
      </p:grpSp>
      <p:grpSp>
        <p:nvGrpSpPr>
          <p:cNvPr id="6" name="Group 16"/>
          <p:cNvGrpSpPr>
            <a:grpSpLocks/>
          </p:cNvGrpSpPr>
          <p:nvPr/>
        </p:nvGrpSpPr>
        <p:grpSpPr bwMode="auto">
          <a:xfrm>
            <a:off x="3851275" y="1773238"/>
            <a:ext cx="1225550" cy="504825"/>
            <a:chOff x="3334" y="1797"/>
            <a:chExt cx="772" cy="318"/>
          </a:xfrm>
        </p:grpSpPr>
        <p:grpSp>
          <p:nvGrpSpPr>
            <p:cNvPr id="7" name="Group 17"/>
            <p:cNvGrpSpPr>
              <a:grpSpLocks/>
            </p:cNvGrpSpPr>
            <p:nvPr/>
          </p:nvGrpSpPr>
          <p:grpSpPr bwMode="auto">
            <a:xfrm>
              <a:off x="3334" y="1797"/>
              <a:ext cx="772" cy="318"/>
              <a:chOff x="930" y="1661"/>
              <a:chExt cx="680" cy="318"/>
            </a:xfrm>
          </p:grpSpPr>
          <p:sp>
            <p:nvSpPr>
              <p:cNvPr id="3090" name="Rectangle 18"/>
              <p:cNvSpPr>
                <a:spLocks noChangeArrowheads="1"/>
              </p:cNvSpPr>
              <p:nvPr/>
            </p:nvSpPr>
            <p:spPr bwMode="auto">
              <a:xfrm>
                <a:off x="930" y="1752"/>
                <a:ext cx="680" cy="227"/>
              </a:xfrm>
              <a:prstGeom prst="rect">
                <a:avLst/>
              </a:prstGeom>
              <a:solidFill>
                <a:srgbClr val="CC99FF"/>
              </a:solidFill>
              <a:ln w="9525">
                <a:solidFill>
                  <a:srgbClr val="CC99FF"/>
                </a:solidFill>
                <a:miter lim="800000"/>
                <a:headEnd/>
                <a:tailEnd/>
              </a:ln>
              <a:effectLst/>
            </p:spPr>
            <p:txBody>
              <a:bodyPr wrap="none" anchor="ctr"/>
              <a:lstStyle/>
              <a:p>
                <a:endParaRPr lang="en-GB"/>
              </a:p>
            </p:txBody>
          </p:sp>
          <p:sp>
            <p:nvSpPr>
              <p:cNvPr id="3091" name="Rectangle 19"/>
              <p:cNvSpPr>
                <a:spLocks noChangeArrowheads="1"/>
              </p:cNvSpPr>
              <p:nvPr/>
            </p:nvSpPr>
            <p:spPr bwMode="auto">
              <a:xfrm>
                <a:off x="930" y="1661"/>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grpSp>
        <p:sp>
          <p:nvSpPr>
            <p:cNvPr id="3092" name="Text Box 20"/>
            <p:cNvSpPr txBox="1">
              <a:spLocks noChangeArrowheads="1"/>
            </p:cNvSpPr>
            <p:nvPr/>
          </p:nvSpPr>
          <p:spPr bwMode="auto">
            <a:xfrm>
              <a:off x="3469" y="1933"/>
              <a:ext cx="500" cy="173"/>
            </a:xfrm>
            <a:prstGeom prst="rect">
              <a:avLst/>
            </a:prstGeom>
            <a:noFill/>
            <a:ln w="9525">
              <a:noFill/>
              <a:miter lim="800000"/>
              <a:headEnd/>
              <a:tailEnd/>
            </a:ln>
            <a:effectLst/>
          </p:spPr>
          <p:txBody>
            <a:bodyPr>
              <a:spAutoFit/>
            </a:bodyPr>
            <a:lstStyle/>
            <a:p>
              <a:pPr>
                <a:spcBef>
                  <a:spcPct val="50000"/>
                </a:spcBef>
              </a:pPr>
              <a:r>
                <a:rPr lang="en-GB" sz="1200"/>
                <a:t>Packet 2</a:t>
              </a:r>
              <a:endParaRPr lang="en-US" sz="1200"/>
            </a:p>
          </p:txBody>
        </p:sp>
      </p:grpSp>
      <p:sp>
        <p:nvSpPr>
          <p:cNvPr id="3093" name="Text Box 21"/>
          <p:cNvSpPr txBox="1">
            <a:spLocks noChangeArrowheads="1"/>
          </p:cNvSpPr>
          <p:nvPr/>
        </p:nvSpPr>
        <p:spPr bwMode="auto">
          <a:xfrm>
            <a:off x="3851275" y="1916113"/>
            <a:ext cx="1225550" cy="274637"/>
          </a:xfrm>
          <a:prstGeom prst="rect">
            <a:avLst/>
          </a:prstGeom>
          <a:noFill/>
          <a:ln w="9525">
            <a:noFill/>
            <a:miter lim="800000"/>
            <a:headEnd/>
            <a:tailEnd/>
          </a:ln>
          <a:effectLst/>
        </p:spPr>
        <p:txBody>
          <a:bodyPr>
            <a:spAutoFit/>
          </a:bodyPr>
          <a:lstStyle/>
          <a:p>
            <a:pPr algn="ctr">
              <a:spcBef>
                <a:spcPct val="50000"/>
              </a:spcBef>
            </a:pPr>
            <a:r>
              <a:rPr lang="en-GB" sz="1200"/>
              <a:t>MESSAGE</a:t>
            </a:r>
            <a:endParaRPr lang="en-US" sz="1200"/>
          </a:p>
        </p:txBody>
      </p:sp>
      <p:sp>
        <p:nvSpPr>
          <p:cNvPr id="3094" name="Rectangle 22"/>
          <p:cNvSpPr>
            <a:spLocks noChangeArrowheads="1"/>
          </p:cNvSpPr>
          <p:nvPr/>
        </p:nvSpPr>
        <p:spPr bwMode="auto">
          <a:xfrm>
            <a:off x="395288" y="4508500"/>
            <a:ext cx="6337300" cy="465138"/>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GB"/>
              <a:t>The message will be divided in to equal length packets</a:t>
            </a:r>
            <a:endParaRPr lang="en-US"/>
          </a:p>
        </p:txBody>
      </p:sp>
      <p:grpSp>
        <p:nvGrpSpPr>
          <p:cNvPr id="8" name="Group 23"/>
          <p:cNvGrpSpPr>
            <a:grpSpLocks/>
          </p:cNvGrpSpPr>
          <p:nvPr/>
        </p:nvGrpSpPr>
        <p:grpSpPr bwMode="auto">
          <a:xfrm>
            <a:off x="2627313" y="2341563"/>
            <a:ext cx="1223962" cy="366712"/>
            <a:chOff x="1655" y="1475"/>
            <a:chExt cx="771" cy="231"/>
          </a:xfrm>
        </p:grpSpPr>
        <p:sp>
          <p:nvSpPr>
            <p:cNvPr id="3096" name="Line 24"/>
            <p:cNvSpPr>
              <a:spLocks noChangeShapeType="1"/>
            </p:cNvSpPr>
            <p:nvPr/>
          </p:nvSpPr>
          <p:spPr bwMode="auto">
            <a:xfrm>
              <a:off x="1655" y="1480"/>
              <a:ext cx="771" cy="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3097" name="Text Box 25"/>
            <p:cNvSpPr txBox="1">
              <a:spLocks noChangeArrowheads="1"/>
            </p:cNvSpPr>
            <p:nvPr/>
          </p:nvSpPr>
          <p:spPr bwMode="auto">
            <a:xfrm>
              <a:off x="1973" y="1475"/>
              <a:ext cx="226" cy="231"/>
            </a:xfrm>
            <a:prstGeom prst="rect">
              <a:avLst/>
            </a:prstGeom>
            <a:noFill/>
            <a:ln w="9525">
              <a:noFill/>
              <a:miter lim="800000"/>
              <a:headEnd/>
              <a:tailEnd/>
            </a:ln>
            <a:effectLst/>
          </p:spPr>
          <p:txBody>
            <a:bodyPr>
              <a:spAutoFit/>
            </a:bodyPr>
            <a:lstStyle/>
            <a:p>
              <a:pPr>
                <a:spcBef>
                  <a:spcPct val="50000"/>
                </a:spcBef>
              </a:pPr>
              <a:r>
                <a:rPr lang="en-GB">
                  <a:latin typeface="Bradley Hand ITC" pitchFamily="66" charset="0"/>
                </a:rPr>
                <a:t>l</a:t>
              </a:r>
              <a:endParaRPr lang="en-US">
                <a:latin typeface="Bradley Hand ITC" pitchFamily="66" charset="0"/>
              </a:endParaRPr>
            </a:p>
          </p:txBody>
        </p:sp>
      </p:grpSp>
      <p:grpSp>
        <p:nvGrpSpPr>
          <p:cNvPr id="9" name="Group 26"/>
          <p:cNvGrpSpPr>
            <a:grpSpLocks/>
          </p:cNvGrpSpPr>
          <p:nvPr/>
        </p:nvGrpSpPr>
        <p:grpSpPr bwMode="auto">
          <a:xfrm>
            <a:off x="3852863" y="2420938"/>
            <a:ext cx="1223962" cy="366712"/>
            <a:chOff x="1655" y="1475"/>
            <a:chExt cx="771" cy="231"/>
          </a:xfrm>
        </p:grpSpPr>
        <p:sp>
          <p:nvSpPr>
            <p:cNvPr id="3099" name="Line 27"/>
            <p:cNvSpPr>
              <a:spLocks noChangeShapeType="1"/>
            </p:cNvSpPr>
            <p:nvPr/>
          </p:nvSpPr>
          <p:spPr bwMode="auto">
            <a:xfrm>
              <a:off x="1655" y="1480"/>
              <a:ext cx="771" cy="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3100" name="Text Box 28"/>
            <p:cNvSpPr txBox="1">
              <a:spLocks noChangeArrowheads="1"/>
            </p:cNvSpPr>
            <p:nvPr/>
          </p:nvSpPr>
          <p:spPr bwMode="auto">
            <a:xfrm>
              <a:off x="1973" y="1475"/>
              <a:ext cx="226" cy="231"/>
            </a:xfrm>
            <a:prstGeom prst="rect">
              <a:avLst/>
            </a:prstGeom>
            <a:noFill/>
            <a:ln w="9525">
              <a:noFill/>
              <a:miter lim="800000"/>
              <a:headEnd/>
              <a:tailEnd/>
            </a:ln>
            <a:effectLst/>
          </p:spPr>
          <p:txBody>
            <a:bodyPr>
              <a:spAutoFit/>
            </a:bodyPr>
            <a:lstStyle/>
            <a:p>
              <a:pPr>
                <a:spcBef>
                  <a:spcPct val="50000"/>
                </a:spcBef>
              </a:pPr>
              <a:r>
                <a:rPr lang="en-GB">
                  <a:latin typeface="Bradley Hand ITC" pitchFamily="66" charset="0"/>
                </a:rPr>
                <a:t>l</a:t>
              </a:r>
              <a:endParaRPr lang="en-US">
                <a:latin typeface="Bradley Hand ITC" pitchFamily="66" charset="0"/>
              </a:endParaRPr>
            </a:p>
          </p:txBody>
        </p:sp>
      </p:grpSp>
      <p:grpSp>
        <p:nvGrpSpPr>
          <p:cNvPr id="10" name="Group 29"/>
          <p:cNvGrpSpPr>
            <a:grpSpLocks/>
          </p:cNvGrpSpPr>
          <p:nvPr/>
        </p:nvGrpSpPr>
        <p:grpSpPr bwMode="auto">
          <a:xfrm>
            <a:off x="5076825" y="2349500"/>
            <a:ext cx="1223963" cy="366713"/>
            <a:chOff x="1655" y="1475"/>
            <a:chExt cx="771" cy="231"/>
          </a:xfrm>
        </p:grpSpPr>
        <p:sp>
          <p:nvSpPr>
            <p:cNvPr id="3102" name="Line 30"/>
            <p:cNvSpPr>
              <a:spLocks noChangeShapeType="1"/>
            </p:cNvSpPr>
            <p:nvPr/>
          </p:nvSpPr>
          <p:spPr bwMode="auto">
            <a:xfrm>
              <a:off x="1655" y="1480"/>
              <a:ext cx="771" cy="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3103" name="Text Box 31"/>
            <p:cNvSpPr txBox="1">
              <a:spLocks noChangeArrowheads="1"/>
            </p:cNvSpPr>
            <p:nvPr/>
          </p:nvSpPr>
          <p:spPr bwMode="auto">
            <a:xfrm>
              <a:off x="1973" y="1475"/>
              <a:ext cx="226" cy="231"/>
            </a:xfrm>
            <a:prstGeom prst="rect">
              <a:avLst/>
            </a:prstGeom>
            <a:noFill/>
            <a:ln w="9525">
              <a:noFill/>
              <a:miter lim="800000"/>
              <a:headEnd/>
              <a:tailEnd/>
            </a:ln>
            <a:effectLst/>
          </p:spPr>
          <p:txBody>
            <a:bodyPr>
              <a:spAutoFit/>
            </a:bodyPr>
            <a:lstStyle/>
            <a:p>
              <a:pPr>
                <a:spcBef>
                  <a:spcPct val="50000"/>
                </a:spcBef>
              </a:pPr>
              <a:r>
                <a:rPr lang="en-GB">
                  <a:latin typeface="Bradley Hand ITC" pitchFamily="66" charset="0"/>
                </a:rPr>
                <a:t>l</a:t>
              </a:r>
              <a:endParaRPr lang="en-US">
                <a:latin typeface="Bradley Hand ITC" pitchFamily="66" charset="0"/>
              </a:endParaRPr>
            </a:p>
          </p:txBody>
        </p:sp>
      </p:grpSp>
      <p:sp>
        <p:nvSpPr>
          <p:cNvPr id="3104" name="Rectangle 32"/>
          <p:cNvSpPr>
            <a:spLocks noChangeArrowheads="1"/>
          </p:cNvSpPr>
          <p:nvPr/>
        </p:nvSpPr>
        <p:spPr bwMode="auto">
          <a:xfrm>
            <a:off x="6804025" y="5373688"/>
            <a:ext cx="1438275" cy="214312"/>
          </a:xfrm>
          <a:prstGeom prst="rect">
            <a:avLst/>
          </a:prstGeom>
          <a:solidFill>
            <a:srgbClr val="FF0000"/>
          </a:solidFill>
          <a:ln w="9525">
            <a:solidFill>
              <a:srgbClr val="FF0000"/>
            </a:solidFill>
            <a:miter lim="800000"/>
            <a:headEnd/>
            <a:tailEnd/>
          </a:ln>
          <a:effectLst/>
        </p:spPr>
        <p:txBody>
          <a:bodyPr wrap="none" anchor="ctr"/>
          <a:lstStyle/>
          <a:p>
            <a:endParaRPr lang="en-GB"/>
          </a:p>
        </p:txBody>
      </p:sp>
      <p:grpSp>
        <p:nvGrpSpPr>
          <p:cNvPr id="11" name="Group 33"/>
          <p:cNvGrpSpPr>
            <a:grpSpLocks/>
          </p:cNvGrpSpPr>
          <p:nvPr/>
        </p:nvGrpSpPr>
        <p:grpSpPr bwMode="auto">
          <a:xfrm>
            <a:off x="6804025" y="5589588"/>
            <a:ext cx="1438275" cy="576262"/>
            <a:chOff x="4559" y="3158"/>
            <a:chExt cx="680" cy="227"/>
          </a:xfrm>
        </p:grpSpPr>
        <p:sp>
          <p:nvSpPr>
            <p:cNvPr id="3106" name="Rectangle 34"/>
            <p:cNvSpPr>
              <a:spLocks noChangeArrowheads="1"/>
            </p:cNvSpPr>
            <p:nvPr/>
          </p:nvSpPr>
          <p:spPr bwMode="auto">
            <a:xfrm>
              <a:off x="4559" y="3158"/>
              <a:ext cx="680" cy="227"/>
            </a:xfrm>
            <a:prstGeom prst="rect">
              <a:avLst/>
            </a:prstGeom>
            <a:solidFill>
              <a:srgbClr val="FFFF00"/>
            </a:solidFill>
            <a:ln w="9525">
              <a:solidFill>
                <a:srgbClr val="FFFF00"/>
              </a:solidFill>
              <a:miter lim="800000"/>
              <a:headEnd/>
              <a:tailEnd/>
            </a:ln>
            <a:effectLst/>
          </p:spPr>
          <p:txBody>
            <a:bodyPr wrap="none" anchor="ctr"/>
            <a:lstStyle/>
            <a:p>
              <a:endParaRPr lang="en-GB"/>
            </a:p>
          </p:txBody>
        </p:sp>
        <p:sp>
          <p:nvSpPr>
            <p:cNvPr id="3107" name="Text Box 35"/>
            <p:cNvSpPr txBox="1">
              <a:spLocks noChangeArrowheads="1"/>
            </p:cNvSpPr>
            <p:nvPr/>
          </p:nvSpPr>
          <p:spPr bwMode="auto">
            <a:xfrm>
              <a:off x="4649" y="3203"/>
              <a:ext cx="500" cy="108"/>
            </a:xfrm>
            <a:prstGeom prst="rect">
              <a:avLst/>
            </a:prstGeom>
            <a:noFill/>
            <a:ln w="9525">
              <a:noFill/>
              <a:miter lim="800000"/>
              <a:headEnd/>
              <a:tailEnd/>
            </a:ln>
            <a:effectLst/>
          </p:spPr>
          <p:txBody>
            <a:bodyPr>
              <a:spAutoFit/>
            </a:bodyPr>
            <a:lstStyle/>
            <a:p>
              <a:pPr algn="ctr">
                <a:spcBef>
                  <a:spcPct val="50000"/>
                </a:spcBef>
              </a:pPr>
              <a:r>
                <a:rPr lang="en-GB" sz="1200"/>
                <a:t>Packet 1</a:t>
              </a:r>
              <a:endParaRPr lang="en-US" sz="1200"/>
            </a:p>
          </p:txBody>
        </p:sp>
      </p:grpSp>
      <p:sp>
        <p:nvSpPr>
          <p:cNvPr id="3108" name="Rectangle 36"/>
          <p:cNvSpPr>
            <a:spLocks noChangeArrowheads="1"/>
          </p:cNvSpPr>
          <p:nvPr/>
        </p:nvSpPr>
        <p:spPr bwMode="auto">
          <a:xfrm>
            <a:off x="395288" y="4908550"/>
            <a:ext cx="5545137" cy="465138"/>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GB"/>
              <a:t>Each Packet will have a Header</a:t>
            </a:r>
          </a:p>
          <a:p>
            <a:pPr marL="342900" indent="-342900">
              <a:lnSpc>
                <a:spcPct val="80000"/>
              </a:lnSpc>
              <a:spcBef>
                <a:spcPct val="20000"/>
              </a:spcBef>
            </a:pPr>
            <a:endParaRPr lang="en-US"/>
          </a:p>
        </p:txBody>
      </p:sp>
      <p:sp>
        <p:nvSpPr>
          <p:cNvPr id="3109" name="Rectangle 37"/>
          <p:cNvSpPr>
            <a:spLocks noChangeArrowheads="1"/>
          </p:cNvSpPr>
          <p:nvPr/>
        </p:nvSpPr>
        <p:spPr bwMode="auto">
          <a:xfrm>
            <a:off x="395288" y="5200650"/>
            <a:ext cx="5483225" cy="1108075"/>
          </a:xfrm>
          <a:prstGeom prst="rect">
            <a:avLst/>
          </a:prstGeom>
          <a:noFill/>
          <a:ln w="9525">
            <a:noFill/>
            <a:miter lim="800000"/>
            <a:headEnd/>
            <a:tailEnd/>
          </a:ln>
          <a:effectLst/>
        </p:spPr>
        <p:txBody>
          <a:bodyPr/>
          <a:lstStyle/>
          <a:p>
            <a:pPr marL="342900" indent="-342900">
              <a:lnSpc>
                <a:spcPct val="80000"/>
              </a:lnSpc>
              <a:spcBef>
                <a:spcPct val="20000"/>
              </a:spcBef>
            </a:pPr>
            <a:r>
              <a:rPr lang="en-GB" dirty="0"/>
              <a:t>	The header will consist the following details:</a:t>
            </a:r>
          </a:p>
          <a:p>
            <a:pPr marL="742950" lvl="1" indent="-285750">
              <a:lnSpc>
                <a:spcPct val="80000"/>
              </a:lnSpc>
              <a:spcBef>
                <a:spcPct val="20000"/>
              </a:spcBef>
              <a:buFontTx/>
              <a:buChar char="–"/>
            </a:pPr>
            <a:r>
              <a:rPr lang="en-GB" sz="1600" dirty="0"/>
              <a:t>Originating Point </a:t>
            </a:r>
            <a:r>
              <a:rPr lang="en-GB" sz="1600" dirty="0" smtClean="0"/>
              <a:t>Code</a:t>
            </a:r>
            <a:endParaRPr lang="en-GB" sz="1600" dirty="0"/>
          </a:p>
          <a:p>
            <a:pPr marL="742950" lvl="1" indent="-285750">
              <a:lnSpc>
                <a:spcPct val="80000"/>
              </a:lnSpc>
              <a:spcBef>
                <a:spcPct val="20000"/>
              </a:spcBef>
              <a:buFontTx/>
              <a:buChar char="–"/>
            </a:pPr>
            <a:r>
              <a:rPr lang="en-GB" sz="1600" dirty="0"/>
              <a:t>Terminating Point </a:t>
            </a:r>
            <a:r>
              <a:rPr lang="en-GB" sz="1600" dirty="0" smtClean="0"/>
              <a:t>Code</a:t>
            </a:r>
            <a:endParaRPr lang="en-GB" sz="1600" dirty="0"/>
          </a:p>
          <a:p>
            <a:pPr marL="742950" lvl="1" indent="-285750">
              <a:lnSpc>
                <a:spcPct val="80000"/>
              </a:lnSpc>
              <a:spcBef>
                <a:spcPct val="20000"/>
              </a:spcBef>
              <a:buFontTx/>
              <a:buChar char="–"/>
            </a:pPr>
            <a:r>
              <a:rPr lang="en-GB" sz="1600" dirty="0"/>
              <a:t>Packet Number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2000"/>
                                        <p:tgtEl>
                                          <p:spTgt spid="307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093"/>
                                        </p:tgtEl>
                                        <p:attrNameLst>
                                          <p:attrName>style.visibility</p:attrName>
                                        </p:attrNameLst>
                                      </p:cBhvr>
                                      <p:to>
                                        <p:strVal val="visible"/>
                                      </p:to>
                                    </p:set>
                                    <p:animEffect transition="in" filter="fade">
                                      <p:cBhvr>
                                        <p:cTn id="10" dur="2000"/>
                                        <p:tgtEl>
                                          <p:spTgt spid="30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2000"/>
                                        <p:tgtEl>
                                          <p:spTgt spid="30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94"/>
                                        </p:tgtEl>
                                        <p:attrNameLst>
                                          <p:attrName>style.visibility</p:attrName>
                                        </p:attrNameLst>
                                      </p:cBhvr>
                                      <p:to>
                                        <p:strVal val="visible"/>
                                      </p:to>
                                    </p:set>
                                    <p:animEffect transition="in" filter="fade">
                                      <p:cBhvr>
                                        <p:cTn id="18" dur="2000"/>
                                        <p:tgtEl>
                                          <p:spTgt spid="3094"/>
                                        </p:tgtEl>
                                      </p:cBhvr>
                                    </p:animEffect>
                                  </p:childTnLst>
                                </p:cTn>
                              </p:par>
                              <p:par>
                                <p:cTn id="19" presetID="10" presetClass="exit" presetSubtype="0" fill="hold" grpId="0" nodeType="withEffect">
                                  <p:stCondLst>
                                    <p:cond delay="0"/>
                                  </p:stCondLst>
                                  <p:childTnLst>
                                    <p:animEffect transition="out" filter="fade">
                                      <p:cBhvr>
                                        <p:cTn id="20" dur="2000"/>
                                        <p:tgtEl>
                                          <p:spTgt spid="3093"/>
                                        </p:tgtEl>
                                      </p:cBhvr>
                                    </p:animEffect>
                                    <p:set>
                                      <p:cBhvr>
                                        <p:cTn id="21" dur="1" fill="hold">
                                          <p:stCondLst>
                                            <p:cond delay="1999"/>
                                          </p:stCondLst>
                                        </p:cTn>
                                        <p:tgtEl>
                                          <p:spTgt spid="309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2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2" nodeType="clickEffect">
                                  <p:stCondLst>
                                    <p:cond delay="0"/>
                                  </p:stCondLst>
                                  <p:childTnLst>
                                    <p:set>
                                      <p:cBhvr>
                                        <p:cTn id="45" dur="1" fill="hold">
                                          <p:stCondLst>
                                            <p:cond delay="0"/>
                                          </p:stCondLst>
                                        </p:cTn>
                                        <p:tgtEl>
                                          <p:spTgt spid="3093"/>
                                        </p:tgtEl>
                                        <p:attrNameLst>
                                          <p:attrName>style.visibility</p:attrName>
                                        </p:attrNameLst>
                                      </p:cBhvr>
                                      <p:to>
                                        <p:strVal val="visible"/>
                                      </p:to>
                                    </p:set>
                                    <p:animEffect transition="in" filter="fade">
                                      <p:cBhvr>
                                        <p:cTn id="46" dur="2000"/>
                                        <p:tgtEl>
                                          <p:spTgt spid="3093"/>
                                        </p:tgtEl>
                                      </p:cBhvr>
                                    </p:animEffect>
                                  </p:childTnLst>
                                </p:cTn>
                              </p:par>
                              <p:par>
                                <p:cTn id="47" presetID="10" presetClass="exit" presetSubtype="0" fill="hold" nodeType="withEffect">
                                  <p:stCondLst>
                                    <p:cond delay="0"/>
                                  </p:stCondLst>
                                  <p:childTnLst>
                                    <p:animEffect transition="out" filter="fade">
                                      <p:cBhvr>
                                        <p:cTn id="48" dur="2000"/>
                                        <p:tgtEl>
                                          <p:spTgt spid="10"/>
                                        </p:tgtEl>
                                      </p:cBhvr>
                                    </p:animEffect>
                                    <p:set>
                                      <p:cBhvr>
                                        <p:cTn id="49" dur="1" fill="hold">
                                          <p:stCondLst>
                                            <p:cond delay="1999"/>
                                          </p:stCondLst>
                                        </p:cTn>
                                        <p:tgtEl>
                                          <p:spTgt spid="1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9"/>
                                        </p:tgtEl>
                                      </p:cBhvr>
                                    </p:animEffect>
                                    <p:set>
                                      <p:cBhvr>
                                        <p:cTn id="52" dur="1" fill="hold">
                                          <p:stCondLst>
                                            <p:cond delay="19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8"/>
                                        </p:tgtEl>
                                      </p:cBhvr>
                                    </p:animEffect>
                                    <p:set>
                                      <p:cBhvr>
                                        <p:cTn id="55" dur="1" fill="hold">
                                          <p:stCondLst>
                                            <p:cond delay="1999"/>
                                          </p:stCondLst>
                                        </p:cTn>
                                        <p:tgtEl>
                                          <p:spTgt spid="8"/>
                                        </p:tgtEl>
                                        <p:attrNameLst>
                                          <p:attrName>style.visibility</p:attrName>
                                        </p:attrNameLst>
                                      </p:cBhvr>
                                      <p:to>
                                        <p:strVal val="hidden"/>
                                      </p:to>
                                    </p:set>
                                  </p:childTnLst>
                                </p:cTn>
                              </p:par>
                              <p:par>
                                <p:cTn id="56" presetID="49" presetClass="path" presetSubtype="0" accel="50000" decel="50000" fill="hold" nodeType="withEffect">
                                  <p:stCondLst>
                                    <p:cond delay="0"/>
                                  </p:stCondLst>
                                  <p:childTnLst>
                                    <p:animMotion origin="layout" path="M 3.33333E-6 2.86772E-6 L -0.11407 0.16258 " pathEditMode="relative" rAng="0" ptsTypes="AA">
                                      <p:cBhvr>
                                        <p:cTn id="57" dur="2000" fill="hold"/>
                                        <p:tgtEl>
                                          <p:spTgt spid="2"/>
                                        </p:tgtEl>
                                        <p:attrNameLst>
                                          <p:attrName>ppt_x</p:attrName>
                                          <p:attrName>ppt_y</p:attrName>
                                        </p:attrNameLst>
                                      </p:cBhvr>
                                      <p:rCtr x="-57" y="81"/>
                                    </p:animMotion>
                                  </p:childTnLst>
                                </p:cTn>
                              </p:par>
                              <p:par>
                                <p:cTn id="58" presetID="49" presetClass="path" presetSubtype="0" accel="50000" decel="50000" fill="hold" nodeType="withEffect">
                                  <p:stCondLst>
                                    <p:cond delay="0"/>
                                  </p:stCondLst>
                                  <p:childTnLst>
                                    <p:animMotion origin="layout" path="M 1.38889E-6 2.86772E-6 L 0.11423 0.17299 " pathEditMode="relative" rAng="0" ptsTypes="AA">
                                      <p:cBhvr>
                                        <p:cTn id="59" dur="2000" fill="hold"/>
                                        <p:tgtEl>
                                          <p:spTgt spid="4"/>
                                        </p:tgtEl>
                                        <p:attrNameLst>
                                          <p:attrName>ppt_x</p:attrName>
                                          <p:attrName>ppt_y</p:attrName>
                                        </p:attrNameLst>
                                      </p:cBhvr>
                                      <p:rCtr x="57" y="86"/>
                                    </p:animMotion>
                                  </p:childTnLst>
                                </p:cTn>
                              </p:par>
                              <p:par>
                                <p:cTn id="60" presetID="49" presetClass="path" presetSubtype="0" accel="50000" decel="50000" fill="hold" nodeType="withEffect">
                                  <p:stCondLst>
                                    <p:cond delay="0"/>
                                  </p:stCondLst>
                                  <p:childTnLst>
                                    <p:animMotion origin="layout" path="M -4.44444E-6 2.86772E-6 L 0.004 0.18339 " pathEditMode="relative" rAng="0" ptsTypes="AA">
                                      <p:cBhvr>
                                        <p:cTn id="61" dur="2000" fill="hold"/>
                                        <p:tgtEl>
                                          <p:spTgt spid="6"/>
                                        </p:tgtEl>
                                        <p:attrNameLst>
                                          <p:attrName>ppt_x</p:attrName>
                                          <p:attrName>ppt_y</p:attrName>
                                        </p:attrNameLst>
                                      </p:cBhvr>
                                      <p:rCtr x="2" y="92"/>
                                    </p:animMotion>
                                  </p:childTnLst>
                                </p:cTn>
                              </p:par>
                              <p:par>
                                <p:cTn id="62" presetID="10" presetClass="entr" presetSubtype="0" fill="hold" grpId="0" nodeType="withEffect">
                                  <p:stCondLst>
                                    <p:cond delay="0"/>
                                  </p:stCondLst>
                                  <p:childTnLst>
                                    <p:set>
                                      <p:cBhvr>
                                        <p:cTn id="63" dur="1" fill="hold">
                                          <p:stCondLst>
                                            <p:cond delay="0"/>
                                          </p:stCondLst>
                                        </p:cTn>
                                        <p:tgtEl>
                                          <p:spTgt spid="3108">
                                            <p:txEl>
                                              <p:pRg st="0" end="0"/>
                                            </p:txEl>
                                          </p:spTgt>
                                        </p:tgtEl>
                                        <p:attrNameLst>
                                          <p:attrName>style.visibility</p:attrName>
                                        </p:attrNameLst>
                                      </p:cBhvr>
                                      <p:to>
                                        <p:strVal val="visible"/>
                                      </p:to>
                                    </p:set>
                                    <p:animEffect transition="in" filter="fade">
                                      <p:cBhvr>
                                        <p:cTn id="64" dur="2000"/>
                                        <p:tgtEl>
                                          <p:spTgt spid="310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104"/>
                                        </p:tgtEl>
                                        <p:attrNameLst>
                                          <p:attrName>style.visibility</p:attrName>
                                        </p:attrNameLst>
                                      </p:cBhvr>
                                      <p:to>
                                        <p:strVal val="visible"/>
                                      </p:to>
                                    </p:set>
                                    <p:animEffect transition="in" filter="fade">
                                      <p:cBhvr>
                                        <p:cTn id="69" dur="2000"/>
                                        <p:tgtEl>
                                          <p:spTgt spid="3104"/>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20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1" nodeType="clickEffect">
                                  <p:stCondLst>
                                    <p:cond delay="0"/>
                                  </p:stCondLst>
                                  <p:childTnLst>
                                    <p:set>
                                      <p:cBhvr>
                                        <p:cTn id="76" dur="1" fill="hold">
                                          <p:stCondLst>
                                            <p:cond delay="0"/>
                                          </p:stCondLst>
                                        </p:cTn>
                                        <p:tgtEl>
                                          <p:spTgt spid="3104"/>
                                        </p:tgtEl>
                                        <p:attrNameLst>
                                          <p:attrName>style.visibility</p:attrName>
                                        </p:attrNameLst>
                                      </p:cBhvr>
                                      <p:to>
                                        <p:strVal val="visible"/>
                                      </p:to>
                                    </p:set>
                                    <p:anim calcmode="lin" valueType="num">
                                      <p:cBhvr>
                                        <p:cTn id="77" dur="1000" fill="hold"/>
                                        <p:tgtEl>
                                          <p:spTgt spid="3104"/>
                                        </p:tgtEl>
                                        <p:attrNameLst>
                                          <p:attrName>ppt_w</p:attrName>
                                        </p:attrNameLst>
                                      </p:cBhvr>
                                      <p:tavLst>
                                        <p:tav tm="0">
                                          <p:val>
                                            <p:strVal val="#ppt_w*0.70"/>
                                          </p:val>
                                        </p:tav>
                                        <p:tav tm="100000">
                                          <p:val>
                                            <p:strVal val="#ppt_w"/>
                                          </p:val>
                                        </p:tav>
                                      </p:tavLst>
                                    </p:anim>
                                    <p:anim calcmode="lin" valueType="num">
                                      <p:cBhvr>
                                        <p:cTn id="78" dur="1000" fill="hold"/>
                                        <p:tgtEl>
                                          <p:spTgt spid="3104"/>
                                        </p:tgtEl>
                                        <p:attrNameLst>
                                          <p:attrName>ppt_h</p:attrName>
                                        </p:attrNameLst>
                                      </p:cBhvr>
                                      <p:tavLst>
                                        <p:tav tm="0">
                                          <p:val>
                                            <p:strVal val="#ppt_h"/>
                                          </p:val>
                                        </p:tav>
                                        <p:tav tm="100000">
                                          <p:val>
                                            <p:strVal val="#ppt_h"/>
                                          </p:val>
                                        </p:tav>
                                      </p:tavLst>
                                    </p:anim>
                                    <p:animEffect transition="in" filter="fade">
                                      <p:cBhvr>
                                        <p:cTn id="79" dur="1000"/>
                                        <p:tgtEl>
                                          <p:spTgt spid="310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09"/>
                                        </p:tgtEl>
                                        <p:attrNameLst>
                                          <p:attrName>style.visibility</p:attrName>
                                        </p:attrNameLst>
                                      </p:cBhvr>
                                      <p:to>
                                        <p:strVal val="visible"/>
                                      </p:to>
                                    </p:set>
                                    <p:animEffect transition="in" filter="fade">
                                      <p:cBhvr>
                                        <p:cTn id="84" dur="2000"/>
                                        <p:tgtEl>
                                          <p:spTgt spid="3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7" grpId="0" animBg="1"/>
      <p:bldP spid="3093" grpId="0"/>
      <p:bldP spid="3093" grpId="1"/>
      <p:bldP spid="3093" grpId="2"/>
      <p:bldP spid="3094" grpId="0"/>
      <p:bldP spid="3104" grpId="0" animBg="1"/>
      <p:bldP spid="3104" grpId="1" animBg="1"/>
      <p:bldP spid="3108" grpId="0" build="p"/>
      <p:bldP spid="31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4       4 switching</a:t>
            </a:r>
          </a:p>
        </p:txBody>
      </p:sp>
      <p:sp>
        <p:nvSpPr>
          <p:cNvPr id="5" name="Multiply 4"/>
          <p:cNvSpPr/>
          <p:nvPr/>
        </p:nvSpPr>
        <p:spPr>
          <a:xfrm>
            <a:off x="3276600" y="685800"/>
            <a:ext cx="381000" cy="3810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5"/>
          <p:cNvGrpSpPr>
            <a:grpSpLocks/>
          </p:cNvGrpSpPr>
          <p:nvPr/>
        </p:nvGrpSpPr>
        <p:grpSpPr bwMode="auto">
          <a:xfrm>
            <a:off x="685800" y="1447800"/>
            <a:ext cx="2590800" cy="1371600"/>
            <a:chOff x="685800" y="1485900"/>
            <a:chExt cx="2590800" cy="1143000"/>
          </a:xfrm>
        </p:grpSpPr>
        <p:sp>
          <p:nvSpPr>
            <p:cNvPr id="6" name="Flowchart: Process 5"/>
            <p:cNvSpPr/>
            <p:nvPr/>
          </p:nvSpPr>
          <p:spPr>
            <a:xfrm>
              <a:off x="1219200" y="1485900"/>
              <a:ext cx="1524000" cy="1143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685800" y="1750483"/>
              <a:ext cx="533400" cy="2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1979348"/>
              <a:ext cx="533400" cy="1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 y="2208213"/>
              <a:ext cx="533400" cy="1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 y="2361671"/>
              <a:ext cx="533400" cy="2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43200" y="1750483"/>
              <a:ext cx="533400" cy="2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3200" y="1979348"/>
              <a:ext cx="533400" cy="1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2208213"/>
              <a:ext cx="533400" cy="1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3200" y="2361671"/>
              <a:ext cx="533400" cy="264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TextBox 16"/>
          <p:cNvSpPr txBox="1">
            <a:spLocks noChangeArrowheads="1"/>
          </p:cNvSpPr>
          <p:nvPr/>
        </p:nvSpPr>
        <p:spPr bwMode="auto">
          <a:xfrm>
            <a:off x="3657600" y="1600200"/>
            <a:ext cx="4724400" cy="1816100"/>
          </a:xfrm>
          <a:prstGeom prst="rect">
            <a:avLst/>
          </a:prstGeom>
          <a:noFill/>
          <a:ln w="9525">
            <a:noFill/>
            <a:miter lim="800000"/>
            <a:headEnd/>
            <a:tailEnd/>
          </a:ln>
        </p:spPr>
        <p:txBody>
          <a:bodyPr>
            <a:spAutoFit/>
          </a:bodyPr>
          <a:lstStyle/>
          <a:p>
            <a:r>
              <a:rPr lang="en-US" sz="2800">
                <a:latin typeface="Calibri" pitchFamily="34" charset="0"/>
              </a:rPr>
              <a:t>No: of * points =</a:t>
            </a:r>
          </a:p>
          <a:p>
            <a:r>
              <a:rPr lang="en-US" sz="2800">
                <a:latin typeface="Calibri" pitchFamily="34" charset="0"/>
              </a:rPr>
              <a:t>Is it fully available =</a:t>
            </a:r>
          </a:p>
          <a:p>
            <a:r>
              <a:rPr lang="en-US" sz="2800">
                <a:latin typeface="Calibri" pitchFamily="34" charset="0"/>
              </a:rPr>
              <a:t>Is it non-blocking =</a:t>
            </a:r>
          </a:p>
          <a:p>
            <a:endParaRPr lang="en-US" sz="2800">
              <a:latin typeface="Calibri" pitchFamily="34" charset="0"/>
            </a:endParaRPr>
          </a:p>
        </p:txBody>
      </p:sp>
      <p:sp>
        <p:nvSpPr>
          <p:cNvPr id="18" name="TextBox 17"/>
          <p:cNvSpPr txBox="1">
            <a:spLocks noChangeArrowheads="1"/>
          </p:cNvSpPr>
          <p:nvPr/>
        </p:nvSpPr>
        <p:spPr bwMode="auto">
          <a:xfrm>
            <a:off x="6629400" y="1587500"/>
            <a:ext cx="1447800" cy="1384300"/>
          </a:xfrm>
          <a:prstGeom prst="rect">
            <a:avLst/>
          </a:prstGeom>
          <a:noFill/>
          <a:ln w="9525">
            <a:noFill/>
            <a:miter lim="800000"/>
            <a:headEnd/>
            <a:tailEnd/>
          </a:ln>
        </p:spPr>
        <p:txBody>
          <a:bodyPr>
            <a:spAutoFit/>
          </a:bodyPr>
          <a:lstStyle/>
          <a:p>
            <a:r>
              <a:rPr lang="en-US" sz="2800">
                <a:latin typeface="Calibri" pitchFamily="34" charset="0"/>
              </a:rPr>
              <a:t>16</a:t>
            </a:r>
          </a:p>
          <a:p>
            <a:r>
              <a:rPr lang="en-US" sz="2800">
                <a:latin typeface="Calibri" pitchFamily="34" charset="0"/>
              </a:rPr>
              <a:t>Yes</a:t>
            </a:r>
          </a:p>
          <a:p>
            <a:r>
              <a:rPr lang="en-US" sz="2800">
                <a:latin typeface="Calibri" pitchFamily="34" charset="0"/>
              </a:rPr>
              <a:t>Yes</a:t>
            </a:r>
          </a:p>
        </p:txBody>
      </p:sp>
      <p:sp>
        <p:nvSpPr>
          <p:cNvPr id="19" name="TextBox 18"/>
          <p:cNvSpPr txBox="1">
            <a:spLocks noChangeArrowheads="1"/>
          </p:cNvSpPr>
          <p:nvPr/>
        </p:nvSpPr>
        <p:spPr bwMode="auto">
          <a:xfrm>
            <a:off x="685800" y="3505200"/>
            <a:ext cx="7239000" cy="1754188"/>
          </a:xfrm>
          <a:prstGeom prst="rect">
            <a:avLst/>
          </a:prstGeom>
          <a:noFill/>
          <a:ln w="9525">
            <a:noFill/>
            <a:miter lim="800000"/>
            <a:headEnd/>
            <a:tailEnd/>
          </a:ln>
        </p:spPr>
        <p:txBody>
          <a:bodyPr>
            <a:spAutoFit/>
          </a:bodyPr>
          <a:lstStyle/>
          <a:p>
            <a:r>
              <a:rPr lang="en-US" sz="3600">
                <a:latin typeface="Calibri" pitchFamily="34" charset="0"/>
              </a:rPr>
              <a:t>When the  number of inputs and no: of ouptuts increases , we have to think about a alternative solution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diamond(in)">
                                      <p:cBhvr>
                                        <p:cTn id="13" dur="2000"/>
                                        <p:tgtEl>
                                          <p:spTgt spid="17">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7">
                                            <p:txEl>
                                              <p:pRg st="1" end="1"/>
                                            </p:txEl>
                                          </p:spTgt>
                                        </p:tgtEl>
                                        <p:attrNameLst>
                                          <p:attrName>style.visibility</p:attrName>
                                        </p:attrNameLst>
                                      </p:cBhvr>
                                      <p:to>
                                        <p:strVal val="visible"/>
                                      </p:to>
                                    </p:set>
                                    <p:animEffect transition="in" filter="diamond(in)">
                                      <p:cBhvr>
                                        <p:cTn id="16" dur="2000"/>
                                        <p:tgtEl>
                                          <p:spTgt spid="17">
                                            <p:txEl>
                                              <p:pRg st="1" end="1"/>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diamond(in)">
                                      <p:cBhvr>
                                        <p:cTn id="19" dur="2000"/>
                                        <p:tgtEl>
                                          <p:spTgt spid="1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 calcmode="lin" valueType="num">
                                      <p:cBhvr additive="base">
                                        <p:cTn id="2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 calcmode="lin" valueType="num">
                                      <p:cBhvr additive="base">
                                        <p:cTn id="3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linds(horizontal)">
                                      <p:cBhvr>
                                        <p:cTn id="38"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2" name="Rectangle 164"/>
          <p:cNvSpPr>
            <a:spLocks noChangeArrowheads="1"/>
          </p:cNvSpPr>
          <p:nvPr/>
        </p:nvSpPr>
        <p:spPr bwMode="auto">
          <a:xfrm>
            <a:off x="-107950" y="476250"/>
            <a:ext cx="215900" cy="4537075"/>
          </a:xfrm>
          <a:prstGeom prst="rect">
            <a:avLst/>
          </a:prstGeom>
          <a:pattFill prst="diagBrick">
            <a:fgClr>
              <a:srgbClr val="FF99CC"/>
            </a:fgClr>
            <a:bgClr>
              <a:schemeClr val="bg1"/>
            </a:bgClr>
          </a:pattFill>
          <a:ln w="9525">
            <a:pattFill prst="diagBrick">
              <a:fgClr>
                <a:srgbClr val="9999FF"/>
              </a:fgClr>
              <a:bgClr>
                <a:srgbClr val="FFFFFF"/>
              </a:bgClr>
            </a:pattFill>
            <a:miter lim="800000"/>
            <a:headEnd/>
            <a:tailEnd/>
          </a:ln>
          <a:effectLst/>
        </p:spPr>
        <p:txBody>
          <a:bodyPr wrap="none" anchor="ctr"/>
          <a:lstStyle/>
          <a:p>
            <a:endParaRPr lang="en-GB"/>
          </a:p>
        </p:txBody>
      </p:sp>
      <p:sp>
        <p:nvSpPr>
          <p:cNvPr id="2211" name="Rectangle 163"/>
          <p:cNvSpPr>
            <a:spLocks noChangeArrowheads="1"/>
          </p:cNvSpPr>
          <p:nvPr/>
        </p:nvSpPr>
        <p:spPr bwMode="auto">
          <a:xfrm>
            <a:off x="6227763" y="476250"/>
            <a:ext cx="215900" cy="4537075"/>
          </a:xfrm>
          <a:prstGeom prst="rect">
            <a:avLst/>
          </a:prstGeom>
          <a:pattFill prst="diagBrick">
            <a:fgClr>
              <a:srgbClr val="FF99CC"/>
            </a:fgClr>
            <a:bgClr>
              <a:schemeClr val="bg1"/>
            </a:bgClr>
          </a:pattFill>
          <a:ln w="9525">
            <a:pattFill prst="diagBrick">
              <a:fgClr>
                <a:srgbClr val="9999FF"/>
              </a:fgClr>
              <a:bgClr>
                <a:srgbClr val="FFFFFF"/>
              </a:bgClr>
            </a:pattFill>
            <a:miter lim="800000"/>
            <a:headEnd/>
            <a:tailEnd/>
          </a:ln>
          <a:effectLst/>
        </p:spPr>
        <p:txBody>
          <a:bodyPr wrap="none" anchor="ctr"/>
          <a:lstStyle/>
          <a:p>
            <a:endParaRPr lang="en-GB"/>
          </a:p>
        </p:txBody>
      </p:sp>
      <p:grpSp>
        <p:nvGrpSpPr>
          <p:cNvPr id="2" name="Group 17"/>
          <p:cNvGrpSpPr>
            <a:grpSpLocks/>
          </p:cNvGrpSpPr>
          <p:nvPr/>
        </p:nvGrpSpPr>
        <p:grpSpPr bwMode="auto">
          <a:xfrm>
            <a:off x="3419475" y="3357563"/>
            <a:ext cx="1079500" cy="504825"/>
            <a:chOff x="1474" y="2432"/>
            <a:chExt cx="680" cy="318"/>
          </a:xfrm>
        </p:grpSpPr>
        <p:sp>
          <p:nvSpPr>
            <p:cNvPr id="2066" name="Rectangle 18"/>
            <p:cNvSpPr>
              <a:spLocks noChangeArrowheads="1"/>
            </p:cNvSpPr>
            <p:nvPr/>
          </p:nvSpPr>
          <p:spPr bwMode="auto">
            <a:xfrm>
              <a:off x="1474" y="2523"/>
              <a:ext cx="680" cy="227"/>
            </a:xfrm>
            <a:prstGeom prst="rect">
              <a:avLst/>
            </a:prstGeom>
            <a:solidFill>
              <a:srgbClr val="00CCFF"/>
            </a:solidFill>
            <a:ln w="9525">
              <a:solidFill>
                <a:srgbClr val="00CCFF"/>
              </a:solidFill>
              <a:miter lim="800000"/>
              <a:headEnd/>
              <a:tailEnd/>
            </a:ln>
            <a:effectLst/>
          </p:spPr>
          <p:txBody>
            <a:bodyPr wrap="none" anchor="ctr"/>
            <a:lstStyle/>
            <a:p>
              <a:endParaRPr lang="en-GB"/>
            </a:p>
          </p:txBody>
        </p:sp>
        <p:sp>
          <p:nvSpPr>
            <p:cNvPr id="2067" name="Rectangle 19"/>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068" name="Text Box 20"/>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3</a:t>
              </a:r>
              <a:endParaRPr lang="en-US" sz="1200"/>
            </a:p>
          </p:txBody>
        </p:sp>
      </p:grpSp>
      <p:grpSp>
        <p:nvGrpSpPr>
          <p:cNvPr id="3" name="Group 27"/>
          <p:cNvGrpSpPr>
            <a:grpSpLocks/>
          </p:cNvGrpSpPr>
          <p:nvPr/>
        </p:nvGrpSpPr>
        <p:grpSpPr bwMode="auto">
          <a:xfrm>
            <a:off x="250825" y="1989138"/>
            <a:ext cx="1079500" cy="504825"/>
            <a:chOff x="1474" y="2432"/>
            <a:chExt cx="680" cy="318"/>
          </a:xfrm>
        </p:grpSpPr>
        <p:sp>
          <p:nvSpPr>
            <p:cNvPr id="2076" name="Rectangle 28"/>
            <p:cNvSpPr>
              <a:spLocks noChangeArrowheads="1"/>
            </p:cNvSpPr>
            <p:nvPr/>
          </p:nvSpPr>
          <p:spPr bwMode="auto">
            <a:xfrm>
              <a:off x="1474" y="2523"/>
              <a:ext cx="680" cy="227"/>
            </a:xfrm>
            <a:prstGeom prst="rect">
              <a:avLst/>
            </a:prstGeom>
            <a:solidFill>
              <a:srgbClr val="00CCFF"/>
            </a:solidFill>
            <a:ln w="9525">
              <a:solidFill>
                <a:srgbClr val="00CCFF"/>
              </a:solidFill>
              <a:miter lim="800000"/>
              <a:headEnd/>
              <a:tailEnd/>
            </a:ln>
            <a:effectLst/>
          </p:spPr>
          <p:txBody>
            <a:bodyPr wrap="none" anchor="ctr"/>
            <a:lstStyle/>
            <a:p>
              <a:endParaRPr lang="en-GB"/>
            </a:p>
          </p:txBody>
        </p:sp>
        <p:sp>
          <p:nvSpPr>
            <p:cNvPr id="2077" name="Rectangle 29"/>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078" name="Text Box 30"/>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3</a:t>
              </a:r>
              <a:endParaRPr lang="en-US" sz="1200"/>
            </a:p>
          </p:txBody>
        </p:sp>
      </p:grpSp>
      <p:grpSp>
        <p:nvGrpSpPr>
          <p:cNvPr id="4" name="Group 36"/>
          <p:cNvGrpSpPr>
            <a:grpSpLocks/>
          </p:cNvGrpSpPr>
          <p:nvPr/>
        </p:nvGrpSpPr>
        <p:grpSpPr bwMode="auto">
          <a:xfrm>
            <a:off x="250825" y="692150"/>
            <a:ext cx="1079500" cy="504825"/>
            <a:chOff x="1474" y="2432"/>
            <a:chExt cx="680" cy="318"/>
          </a:xfrm>
        </p:grpSpPr>
        <p:sp>
          <p:nvSpPr>
            <p:cNvPr id="2085" name="Rectangle 37"/>
            <p:cNvSpPr>
              <a:spLocks noChangeArrowheads="1"/>
            </p:cNvSpPr>
            <p:nvPr/>
          </p:nvSpPr>
          <p:spPr bwMode="auto">
            <a:xfrm>
              <a:off x="1474" y="2523"/>
              <a:ext cx="680" cy="227"/>
            </a:xfrm>
            <a:prstGeom prst="rect">
              <a:avLst/>
            </a:prstGeom>
            <a:solidFill>
              <a:srgbClr val="FFFF00"/>
            </a:solidFill>
            <a:ln w="9525">
              <a:solidFill>
                <a:srgbClr val="FFFF00"/>
              </a:solidFill>
              <a:miter lim="800000"/>
              <a:headEnd/>
              <a:tailEnd/>
            </a:ln>
            <a:effectLst/>
          </p:spPr>
          <p:txBody>
            <a:bodyPr wrap="none" anchor="ctr"/>
            <a:lstStyle/>
            <a:p>
              <a:endParaRPr lang="en-GB"/>
            </a:p>
          </p:txBody>
        </p:sp>
        <p:sp>
          <p:nvSpPr>
            <p:cNvPr id="2086" name="Rectangle 38"/>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087" name="Text Box 39"/>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1</a:t>
              </a:r>
              <a:endParaRPr lang="en-US" sz="1200"/>
            </a:p>
          </p:txBody>
        </p:sp>
      </p:grpSp>
      <p:grpSp>
        <p:nvGrpSpPr>
          <p:cNvPr id="5" name="Group 40"/>
          <p:cNvGrpSpPr>
            <a:grpSpLocks/>
          </p:cNvGrpSpPr>
          <p:nvPr/>
        </p:nvGrpSpPr>
        <p:grpSpPr bwMode="auto">
          <a:xfrm>
            <a:off x="250825" y="1341438"/>
            <a:ext cx="1079500" cy="504825"/>
            <a:chOff x="1474" y="2432"/>
            <a:chExt cx="680" cy="318"/>
          </a:xfrm>
        </p:grpSpPr>
        <p:sp>
          <p:nvSpPr>
            <p:cNvPr id="2089" name="Rectangle 41"/>
            <p:cNvSpPr>
              <a:spLocks noChangeArrowheads="1"/>
            </p:cNvSpPr>
            <p:nvPr/>
          </p:nvSpPr>
          <p:spPr bwMode="auto">
            <a:xfrm>
              <a:off x="1474" y="2523"/>
              <a:ext cx="680" cy="227"/>
            </a:xfrm>
            <a:prstGeom prst="rect">
              <a:avLst/>
            </a:prstGeom>
            <a:solidFill>
              <a:srgbClr val="CC99FF"/>
            </a:solidFill>
            <a:ln w="9525">
              <a:solidFill>
                <a:srgbClr val="CC99FF"/>
              </a:solidFill>
              <a:miter lim="800000"/>
              <a:headEnd/>
              <a:tailEnd/>
            </a:ln>
            <a:effectLst/>
          </p:spPr>
          <p:txBody>
            <a:bodyPr wrap="none" anchor="ctr"/>
            <a:lstStyle/>
            <a:p>
              <a:endParaRPr lang="en-GB"/>
            </a:p>
          </p:txBody>
        </p:sp>
        <p:sp>
          <p:nvSpPr>
            <p:cNvPr id="2090" name="Rectangle 42"/>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091" name="Text Box 43"/>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2</a:t>
              </a:r>
              <a:endParaRPr lang="en-US" sz="1200"/>
            </a:p>
          </p:txBody>
        </p:sp>
      </p:grpSp>
      <p:grpSp>
        <p:nvGrpSpPr>
          <p:cNvPr id="6" name="Group 52"/>
          <p:cNvGrpSpPr>
            <a:grpSpLocks/>
          </p:cNvGrpSpPr>
          <p:nvPr/>
        </p:nvGrpSpPr>
        <p:grpSpPr bwMode="auto">
          <a:xfrm>
            <a:off x="-180975" y="188913"/>
            <a:ext cx="6696075" cy="4830762"/>
            <a:chOff x="431" y="478"/>
            <a:chExt cx="4218" cy="3043"/>
          </a:xfrm>
        </p:grpSpPr>
        <p:sp>
          <p:nvSpPr>
            <p:cNvPr id="2060" name="Text Box 12"/>
            <p:cNvSpPr txBox="1">
              <a:spLocks noChangeArrowheads="1"/>
            </p:cNvSpPr>
            <p:nvPr/>
          </p:nvSpPr>
          <p:spPr bwMode="auto">
            <a:xfrm>
              <a:off x="930" y="478"/>
              <a:ext cx="227" cy="231"/>
            </a:xfrm>
            <a:prstGeom prst="rect">
              <a:avLst/>
            </a:prstGeom>
            <a:noFill/>
            <a:ln w="9525">
              <a:noFill/>
              <a:miter lim="800000"/>
              <a:headEnd/>
              <a:tailEnd/>
            </a:ln>
            <a:effectLst/>
          </p:spPr>
          <p:txBody>
            <a:bodyPr>
              <a:spAutoFit/>
            </a:bodyPr>
            <a:lstStyle/>
            <a:p>
              <a:pPr>
                <a:spcBef>
                  <a:spcPct val="50000"/>
                </a:spcBef>
              </a:pPr>
              <a:r>
                <a:rPr lang="en-GB" b="1"/>
                <a:t>A</a:t>
              </a:r>
              <a:endParaRPr lang="en-US" b="1"/>
            </a:p>
          </p:txBody>
        </p:sp>
        <p:sp>
          <p:nvSpPr>
            <p:cNvPr id="2061" name="Text Box 13"/>
            <p:cNvSpPr txBox="1">
              <a:spLocks noChangeArrowheads="1"/>
            </p:cNvSpPr>
            <p:nvPr/>
          </p:nvSpPr>
          <p:spPr bwMode="auto">
            <a:xfrm>
              <a:off x="1973" y="478"/>
              <a:ext cx="227" cy="231"/>
            </a:xfrm>
            <a:prstGeom prst="rect">
              <a:avLst/>
            </a:prstGeom>
            <a:noFill/>
            <a:ln w="9525">
              <a:noFill/>
              <a:miter lim="800000"/>
              <a:headEnd/>
              <a:tailEnd/>
            </a:ln>
            <a:effectLst/>
          </p:spPr>
          <p:txBody>
            <a:bodyPr>
              <a:spAutoFit/>
            </a:bodyPr>
            <a:lstStyle/>
            <a:p>
              <a:pPr>
                <a:spcBef>
                  <a:spcPct val="50000"/>
                </a:spcBef>
              </a:pPr>
              <a:r>
                <a:rPr lang="en-GB" b="1"/>
                <a:t>B</a:t>
              </a:r>
              <a:endParaRPr lang="en-US" b="1"/>
            </a:p>
          </p:txBody>
        </p:sp>
        <p:sp>
          <p:nvSpPr>
            <p:cNvPr id="2062" name="Text Box 14"/>
            <p:cNvSpPr txBox="1">
              <a:spLocks noChangeArrowheads="1"/>
            </p:cNvSpPr>
            <p:nvPr/>
          </p:nvSpPr>
          <p:spPr bwMode="auto">
            <a:xfrm>
              <a:off x="2925" y="478"/>
              <a:ext cx="227" cy="231"/>
            </a:xfrm>
            <a:prstGeom prst="rect">
              <a:avLst/>
            </a:prstGeom>
            <a:noFill/>
            <a:ln w="9525">
              <a:noFill/>
              <a:miter lim="800000"/>
              <a:headEnd/>
              <a:tailEnd/>
            </a:ln>
            <a:effectLst/>
          </p:spPr>
          <p:txBody>
            <a:bodyPr>
              <a:spAutoFit/>
            </a:bodyPr>
            <a:lstStyle/>
            <a:p>
              <a:pPr>
                <a:spcBef>
                  <a:spcPct val="50000"/>
                </a:spcBef>
              </a:pPr>
              <a:r>
                <a:rPr lang="en-GB" b="1"/>
                <a:t>C</a:t>
              </a:r>
              <a:endParaRPr lang="en-US" b="1"/>
            </a:p>
          </p:txBody>
        </p:sp>
        <p:sp>
          <p:nvSpPr>
            <p:cNvPr id="2063" name="Text Box 15"/>
            <p:cNvSpPr txBox="1">
              <a:spLocks noChangeArrowheads="1"/>
            </p:cNvSpPr>
            <p:nvPr/>
          </p:nvSpPr>
          <p:spPr bwMode="auto">
            <a:xfrm>
              <a:off x="3923" y="478"/>
              <a:ext cx="227" cy="231"/>
            </a:xfrm>
            <a:prstGeom prst="rect">
              <a:avLst/>
            </a:prstGeom>
            <a:noFill/>
            <a:ln w="9525">
              <a:noFill/>
              <a:miter lim="800000"/>
              <a:headEnd/>
              <a:tailEnd/>
            </a:ln>
            <a:effectLst/>
          </p:spPr>
          <p:txBody>
            <a:bodyPr>
              <a:spAutoFit/>
            </a:bodyPr>
            <a:lstStyle/>
            <a:p>
              <a:pPr>
                <a:spcBef>
                  <a:spcPct val="50000"/>
                </a:spcBef>
              </a:pPr>
              <a:r>
                <a:rPr lang="en-GB" b="1"/>
                <a:t>D</a:t>
              </a:r>
              <a:endParaRPr lang="en-US" b="1"/>
            </a:p>
          </p:txBody>
        </p:sp>
        <p:grpSp>
          <p:nvGrpSpPr>
            <p:cNvPr id="7" name="Group 51"/>
            <p:cNvGrpSpPr>
              <a:grpSpLocks/>
            </p:cNvGrpSpPr>
            <p:nvPr/>
          </p:nvGrpSpPr>
          <p:grpSpPr bwMode="auto">
            <a:xfrm>
              <a:off x="431" y="663"/>
              <a:ext cx="4218" cy="2858"/>
              <a:chOff x="431" y="663"/>
              <a:chExt cx="4218" cy="2858"/>
            </a:xfrm>
          </p:grpSpPr>
          <p:grpSp>
            <p:nvGrpSpPr>
              <p:cNvPr id="8" name="Group 35"/>
              <p:cNvGrpSpPr>
                <a:grpSpLocks/>
              </p:cNvGrpSpPr>
              <p:nvPr/>
            </p:nvGrpSpPr>
            <p:grpSpPr bwMode="auto">
              <a:xfrm>
                <a:off x="476" y="663"/>
                <a:ext cx="4173" cy="2858"/>
                <a:chOff x="476" y="663"/>
                <a:chExt cx="4173" cy="2494"/>
              </a:xfrm>
            </p:grpSpPr>
            <p:sp>
              <p:nvSpPr>
                <p:cNvPr id="2054" name="Line 6"/>
                <p:cNvSpPr>
                  <a:spLocks noChangeShapeType="1"/>
                </p:cNvSpPr>
                <p:nvPr/>
              </p:nvSpPr>
              <p:spPr bwMode="auto">
                <a:xfrm>
                  <a:off x="1422" y="663"/>
                  <a:ext cx="6" cy="2494"/>
                </a:xfrm>
                <a:prstGeom prst="line">
                  <a:avLst/>
                </a:prstGeom>
                <a:noFill/>
                <a:ln w="25400">
                  <a:solidFill>
                    <a:schemeClr val="tx1"/>
                  </a:solidFill>
                  <a:round/>
                  <a:headEnd/>
                  <a:tailEnd/>
                </a:ln>
                <a:effectLst/>
              </p:spPr>
              <p:txBody>
                <a:bodyPr/>
                <a:lstStyle/>
                <a:p>
                  <a:endParaRPr lang="en-GB"/>
                </a:p>
              </p:txBody>
            </p:sp>
            <p:sp>
              <p:nvSpPr>
                <p:cNvPr id="2058" name="Line 10"/>
                <p:cNvSpPr>
                  <a:spLocks noChangeShapeType="1"/>
                </p:cNvSpPr>
                <p:nvPr/>
              </p:nvSpPr>
              <p:spPr bwMode="auto">
                <a:xfrm>
                  <a:off x="1655" y="663"/>
                  <a:ext cx="0" cy="2494"/>
                </a:xfrm>
                <a:prstGeom prst="line">
                  <a:avLst/>
                </a:prstGeom>
                <a:noFill/>
                <a:ln w="25400">
                  <a:solidFill>
                    <a:schemeClr val="tx1"/>
                  </a:solidFill>
                  <a:round/>
                  <a:headEnd/>
                  <a:tailEnd/>
                </a:ln>
                <a:effectLst/>
              </p:spPr>
              <p:txBody>
                <a:bodyPr/>
                <a:lstStyle/>
                <a:p>
                  <a:endParaRPr lang="en-GB"/>
                </a:p>
              </p:txBody>
            </p:sp>
            <p:sp>
              <p:nvSpPr>
                <p:cNvPr id="2064" name="Line 16"/>
                <p:cNvSpPr>
                  <a:spLocks noChangeShapeType="1"/>
                </p:cNvSpPr>
                <p:nvPr/>
              </p:nvSpPr>
              <p:spPr bwMode="auto">
                <a:xfrm>
                  <a:off x="657" y="663"/>
                  <a:ext cx="6" cy="2494"/>
                </a:xfrm>
                <a:prstGeom prst="line">
                  <a:avLst/>
                </a:prstGeom>
                <a:noFill/>
                <a:ln w="25400">
                  <a:solidFill>
                    <a:schemeClr val="tx1"/>
                  </a:solidFill>
                  <a:round/>
                  <a:headEnd/>
                  <a:tailEnd/>
                </a:ln>
                <a:effectLst/>
              </p:spPr>
              <p:txBody>
                <a:bodyPr/>
                <a:lstStyle/>
                <a:p>
                  <a:endParaRPr lang="en-GB"/>
                </a:p>
              </p:txBody>
            </p:sp>
            <p:grpSp>
              <p:nvGrpSpPr>
                <p:cNvPr id="9" name="Group 33"/>
                <p:cNvGrpSpPr>
                  <a:grpSpLocks/>
                </p:cNvGrpSpPr>
                <p:nvPr/>
              </p:nvGrpSpPr>
              <p:grpSpPr bwMode="auto">
                <a:xfrm>
                  <a:off x="2426" y="663"/>
                  <a:ext cx="1996" cy="2494"/>
                  <a:chOff x="2426" y="663"/>
                  <a:chExt cx="1996" cy="2494"/>
                </a:xfrm>
              </p:grpSpPr>
              <p:sp>
                <p:nvSpPr>
                  <p:cNvPr id="2069" name="Line 21"/>
                  <p:cNvSpPr>
                    <a:spLocks noChangeShapeType="1"/>
                  </p:cNvSpPr>
                  <p:nvPr/>
                </p:nvSpPr>
                <p:spPr bwMode="auto">
                  <a:xfrm>
                    <a:off x="2426" y="663"/>
                    <a:ext cx="0" cy="2494"/>
                  </a:xfrm>
                  <a:prstGeom prst="line">
                    <a:avLst/>
                  </a:prstGeom>
                  <a:noFill/>
                  <a:ln w="25400">
                    <a:solidFill>
                      <a:schemeClr val="tx1"/>
                    </a:solidFill>
                    <a:round/>
                    <a:headEnd/>
                    <a:tailEnd/>
                  </a:ln>
                  <a:effectLst/>
                </p:spPr>
                <p:txBody>
                  <a:bodyPr/>
                  <a:lstStyle/>
                  <a:p>
                    <a:endParaRPr lang="en-GB"/>
                  </a:p>
                </p:txBody>
              </p:sp>
              <p:sp>
                <p:nvSpPr>
                  <p:cNvPr id="2070" name="Line 22"/>
                  <p:cNvSpPr>
                    <a:spLocks noChangeShapeType="1"/>
                  </p:cNvSpPr>
                  <p:nvPr/>
                </p:nvSpPr>
                <p:spPr bwMode="auto">
                  <a:xfrm>
                    <a:off x="2652" y="663"/>
                    <a:ext cx="0" cy="2494"/>
                  </a:xfrm>
                  <a:prstGeom prst="line">
                    <a:avLst/>
                  </a:prstGeom>
                  <a:noFill/>
                  <a:ln w="25400">
                    <a:solidFill>
                      <a:schemeClr val="tx1"/>
                    </a:solidFill>
                    <a:round/>
                    <a:headEnd/>
                    <a:tailEnd/>
                  </a:ln>
                  <a:effectLst/>
                </p:spPr>
                <p:txBody>
                  <a:bodyPr/>
                  <a:lstStyle/>
                  <a:p>
                    <a:endParaRPr lang="en-GB"/>
                  </a:p>
                </p:txBody>
              </p:sp>
              <p:grpSp>
                <p:nvGrpSpPr>
                  <p:cNvPr id="10" name="Group 31"/>
                  <p:cNvGrpSpPr>
                    <a:grpSpLocks/>
                  </p:cNvGrpSpPr>
                  <p:nvPr/>
                </p:nvGrpSpPr>
                <p:grpSpPr bwMode="auto">
                  <a:xfrm>
                    <a:off x="3424" y="663"/>
                    <a:ext cx="998" cy="2494"/>
                    <a:chOff x="3334" y="663"/>
                    <a:chExt cx="998" cy="2494"/>
                  </a:xfrm>
                </p:grpSpPr>
                <p:sp>
                  <p:nvSpPr>
                    <p:cNvPr id="2057" name="Line 9"/>
                    <p:cNvSpPr>
                      <a:spLocks noChangeShapeType="1"/>
                    </p:cNvSpPr>
                    <p:nvPr/>
                  </p:nvSpPr>
                  <p:spPr bwMode="auto">
                    <a:xfrm>
                      <a:off x="3334" y="663"/>
                      <a:ext cx="0" cy="2494"/>
                    </a:xfrm>
                    <a:prstGeom prst="line">
                      <a:avLst/>
                    </a:prstGeom>
                    <a:noFill/>
                    <a:ln w="25400">
                      <a:solidFill>
                        <a:schemeClr val="tx1"/>
                      </a:solidFill>
                      <a:round/>
                      <a:headEnd/>
                      <a:tailEnd/>
                    </a:ln>
                    <a:effectLst/>
                  </p:spPr>
                  <p:txBody>
                    <a:bodyPr/>
                    <a:lstStyle/>
                    <a:p>
                      <a:endParaRPr lang="en-GB"/>
                    </a:p>
                  </p:txBody>
                </p:sp>
                <p:grpSp>
                  <p:nvGrpSpPr>
                    <p:cNvPr id="11" name="Group 24"/>
                    <p:cNvGrpSpPr>
                      <a:grpSpLocks/>
                    </p:cNvGrpSpPr>
                    <p:nvPr/>
                  </p:nvGrpSpPr>
                  <p:grpSpPr bwMode="auto">
                    <a:xfrm>
                      <a:off x="3561" y="663"/>
                      <a:ext cx="771" cy="2494"/>
                      <a:chOff x="3515" y="663"/>
                      <a:chExt cx="771" cy="2494"/>
                    </a:xfrm>
                  </p:grpSpPr>
                  <p:sp>
                    <p:nvSpPr>
                      <p:cNvPr id="2056" name="Line 8"/>
                      <p:cNvSpPr>
                        <a:spLocks noChangeShapeType="1"/>
                      </p:cNvSpPr>
                      <p:nvPr/>
                    </p:nvSpPr>
                    <p:spPr bwMode="auto">
                      <a:xfrm>
                        <a:off x="3515" y="663"/>
                        <a:ext cx="0" cy="2494"/>
                      </a:xfrm>
                      <a:prstGeom prst="line">
                        <a:avLst/>
                      </a:prstGeom>
                      <a:noFill/>
                      <a:ln w="25400">
                        <a:solidFill>
                          <a:schemeClr val="tx1"/>
                        </a:solidFill>
                        <a:round/>
                        <a:headEnd/>
                        <a:tailEnd/>
                      </a:ln>
                      <a:effectLst/>
                    </p:spPr>
                    <p:txBody>
                      <a:bodyPr/>
                      <a:lstStyle/>
                      <a:p>
                        <a:endParaRPr lang="en-GB"/>
                      </a:p>
                    </p:txBody>
                  </p:sp>
                  <p:sp>
                    <p:nvSpPr>
                      <p:cNvPr id="2071" name="Line 23"/>
                      <p:cNvSpPr>
                        <a:spLocks noChangeShapeType="1"/>
                      </p:cNvSpPr>
                      <p:nvPr/>
                    </p:nvSpPr>
                    <p:spPr bwMode="auto">
                      <a:xfrm>
                        <a:off x="4286" y="663"/>
                        <a:ext cx="0" cy="2494"/>
                      </a:xfrm>
                      <a:prstGeom prst="line">
                        <a:avLst/>
                      </a:prstGeom>
                      <a:noFill/>
                      <a:ln w="25400">
                        <a:solidFill>
                          <a:schemeClr val="tx1"/>
                        </a:solidFill>
                        <a:round/>
                        <a:headEnd/>
                        <a:tailEnd/>
                      </a:ln>
                      <a:effectLst/>
                    </p:spPr>
                    <p:txBody>
                      <a:bodyPr/>
                      <a:lstStyle/>
                      <a:p>
                        <a:endParaRPr lang="en-GB"/>
                      </a:p>
                    </p:txBody>
                  </p:sp>
                </p:grpSp>
              </p:grpSp>
            </p:grpSp>
            <p:sp>
              <p:nvSpPr>
                <p:cNvPr id="2082" name="Line 34"/>
                <p:cNvSpPr>
                  <a:spLocks noChangeShapeType="1"/>
                </p:cNvSpPr>
                <p:nvPr/>
              </p:nvSpPr>
              <p:spPr bwMode="auto">
                <a:xfrm>
                  <a:off x="476" y="754"/>
                  <a:ext cx="4173" cy="0"/>
                </a:xfrm>
                <a:prstGeom prst="line">
                  <a:avLst/>
                </a:prstGeom>
                <a:noFill/>
                <a:ln w="25400">
                  <a:solidFill>
                    <a:schemeClr val="tx1"/>
                  </a:solidFill>
                  <a:round/>
                  <a:headEnd/>
                  <a:tailEnd/>
                </a:ln>
                <a:effectLst/>
              </p:spPr>
              <p:txBody>
                <a:bodyPr/>
                <a:lstStyle/>
                <a:p>
                  <a:endParaRPr lang="en-GB"/>
                </a:p>
              </p:txBody>
            </p:sp>
          </p:grpSp>
          <p:sp>
            <p:nvSpPr>
              <p:cNvPr id="2092" name="Line 44"/>
              <p:cNvSpPr>
                <a:spLocks noChangeShapeType="1"/>
              </p:cNvSpPr>
              <p:nvPr/>
            </p:nvSpPr>
            <p:spPr bwMode="auto">
              <a:xfrm>
                <a:off x="431" y="1162"/>
                <a:ext cx="4218" cy="0"/>
              </a:xfrm>
              <a:prstGeom prst="line">
                <a:avLst/>
              </a:prstGeom>
              <a:noFill/>
              <a:ln w="12700">
                <a:solidFill>
                  <a:schemeClr val="tx1"/>
                </a:solidFill>
                <a:prstDash val="dash"/>
                <a:round/>
                <a:headEnd/>
                <a:tailEnd/>
              </a:ln>
              <a:effectLst/>
            </p:spPr>
            <p:txBody>
              <a:bodyPr/>
              <a:lstStyle/>
              <a:p>
                <a:endParaRPr lang="en-GB"/>
              </a:p>
            </p:txBody>
          </p:sp>
          <p:sp>
            <p:nvSpPr>
              <p:cNvPr id="2094" name="Line 46"/>
              <p:cNvSpPr>
                <a:spLocks noChangeShapeType="1"/>
              </p:cNvSpPr>
              <p:nvPr/>
            </p:nvSpPr>
            <p:spPr bwMode="auto">
              <a:xfrm>
                <a:off x="431" y="1570"/>
                <a:ext cx="4218" cy="0"/>
              </a:xfrm>
              <a:prstGeom prst="line">
                <a:avLst/>
              </a:prstGeom>
              <a:noFill/>
              <a:ln w="12700">
                <a:solidFill>
                  <a:schemeClr val="tx1"/>
                </a:solidFill>
                <a:prstDash val="dash"/>
                <a:round/>
                <a:headEnd/>
                <a:tailEnd/>
              </a:ln>
              <a:effectLst/>
            </p:spPr>
            <p:txBody>
              <a:bodyPr/>
              <a:lstStyle/>
              <a:p>
                <a:endParaRPr lang="en-GB"/>
              </a:p>
            </p:txBody>
          </p:sp>
          <p:sp>
            <p:nvSpPr>
              <p:cNvPr id="2095" name="Line 47"/>
              <p:cNvSpPr>
                <a:spLocks noChangeShapeType="1"/>
              </p:cNvSpPr>
              <p:nvPr/>
            </p:nvSpPr>
            <p:spPr bwMode="auto">
              <a:xfrm>
                <a:off x="431" y="1979"/>
                <a:ext cx="4218" cy="0"/>
              </a:xfrm>
              <a:prstGeom prst="line">
                <a:avLst/>
              </a:prstGeom>
              <a:noFill/>
              <a:ln w="12700">
                <a:solidFill>
                  <a:schemeClr val="tx1"/>
                </a:solidFill>
                <a:prstDash val="dash"/>
                <a:round/>
                <a:headEnd/>
                <a:tailEnd/>
              </a:ln>
              <a:effectLst/>
            </p:spPr>
            <p:txBody>
              <a:bodyPr/>
              <a:lstStyle/>
              <a:p>
                <a:endParaRPr lang="en-GB"/>
              </a:p>
            </p:txBody>
          </p:sp>
          <p:sp>
            <p:nvSpPr>
              <p:cNvPr id="2096" name="Line 48"/>
              <p:cNvSpPr>
                <a:spLocks noChangeShapeType="1"/>
              </p:cNvSpPr>
              <p:nvPr/>
            </p:nvSpPr>
            <p:spPr bwMode="auto">
              <a:xfrm>
                <a:off x="431" y="2387"/>
                <a:ext cx="4218" cy="0"/>
              </a:xfrm>
              <a:prstGeom prst="line">
                <a:avLst/>
              </a:prstGeom>
              <a:noFill/>
              <a:ln w="12700">
                <a:solidFill>
                  <a:schemeClr val="tx1"/>
                </a:solidFill>
                <a:prstDash val="dash"/>
                <a:round/>
                <a:headEnd/>
                <a:tailEnd/>
              </a:ln>
              <a:effectLst/>
            </p:spPr>
            <p:txBody>
              <a:bodyPr/>
              <a:lstStyle/>
              <a:p>
                <a:endParaRPr lang="en-GB"/>
              </a:p>
            </p:txBody>
          </p:sp>
          <p:sp>
            <p:nvSpPr>
              <p:cNvPr id="2097" name="Line 49"/>
              <p:cNvSpPr>
                <a:spLocks noChangeShapeType="1"/>
              </p:cNvSpPr>
              <p:nvPr/>
            </p:nvSpPr>
            <p:spPr bwMode="auto">
              <a:xfrm>
                <a:off x="431" y="2795"/>
                <a:ext cx="4218" cy="0"/>
              </a:xfrm>
              <a:prstGeom prst="line">
                <a:avLst/>
              </a:prstGeom>
              <a:noFill/>
              <a:ln w="12700">
                <a:solidFill>
                  <a:schemeClr val="tx1"/>
                </a:solidFill>
                <a:prstDash val="dash"/>
                <a:round/>
                <a:headEnd/>
                <a:tailEnd/>
              </a:ln>
              <a:effectLst/>
            </p:spPr>
            <p:txBody>
              <a:bodyPr/>
              <a:lstStyle/>
              <a:p>
                <a:endParaRPr lang="en-GB"/>
              </a:p>
            </p:txBody>
          </p:sp>
          <p:sp>
            <p:nvSpPr>
              <p:cNvPr id="2098" name="Line 50"/>
              <p:cNvSpPr>
                <a:spLocks noChangeShapeType="1"/>
              </p:cNvSpPr>
              <p:nvPr/>
            </p:nvSpPr>
            <p:spPr bwMode="auto">
              <a:xfrm>
                <a:off x="431" y="3203"/>
                <a:ext cx="4218" cy="0"/>
              </a:xfrm>
              <a:prstGeom prst="line">
                <a:avLst/>
              </a:prstGeom>
              <a:noFill/>
              <a:ln w="12700">
                <a:solidFill>
                  <a:schemeClr val="tx1"/>
                </a:solidFill>
                <a:prstDash val="dash"/>
                <a:round/>
                <a:headEnd/>
                <a:tailEnd/>
              </a:ln>
              <a:effectLst/>
            </p:spPr>
            <p:txBody>
              <a:bodyPr/>
              <a:lstStyle/>
              <a:p>
                <a:endParaRPr lang="en-GB"/>
              </a:p>
            </p:txBody>
          </p:sp>
        </p:grpSp>
      </p:grpSp>
      <p:grpSp>
        <p:nvGrpSpPr>
          <p:cNvPr id="12" name="Group 53"/>
          <p:cNvGrpSpPr>
            <a:grpSpLocks/>
          </p:cNvGrpSpPr>
          <p:nvPr/>
        </p:nvGrpSpPr>
        <p:grpSpPr bwMode="auto">
          <a:xfrm>
            <a:off x="252413" y="692150"/>
            <a:ext cx="1079500" cy="504825"/>
            <a:chOff x="1474" y="2432"/>
            <a:chExt cx="680" cy="318"/>
          </a:xfrm>
        </p:grpSpPr>
        <p:sp>
          <p:nvSpPr>
            <p:cNvPr id="2102" name="Rectangle 54"/>
            <p:cNvSpPr>
              <a:spLocks noChangeArrowheads="1"/>
            </p:cNvSpPr>
            <p:nvPr/>
          </p:nvSpPr>
          <p:spPr bwMode="auto">
            <a:xfrm>
              <a:off x="1474" y="2523"/>
              <a:ext cx="680" cy="227"/>
            </a:xfrm>
            <a:prstGeom prst="rect">
              <a:avLst/>
            </a:prstGeom>
            <a:solidFill>
              <a:srgbClr val="FFFF00"/>
            </a:solidFill>
            <a:ln w="9525">
              <a:solidFill>
                <a:srgbClr val="FFFF00"/>
              </a:solidFill>
              <a:miter lim="800000"/>
              <a:headEnd/>
              <a:tailEnd/>
            </a:ln>
            <a:effectLst/>
          </p:spPr>
          <p:txBody>
            <a:bodyPr wrap="none" anchor="ctr"/>
            <a:lstStyle/>
            <a:p>
              <a:endParaRPr lang="en-GB"/>
            </a:p>
          </p:txBody>
        </p:sp>
        <p:sp>
          <p:nvSpPr>
            <p:cNvPr id="2103" name="Rectangle 55"/>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104" name="Text Box 56"/>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1</a:t>
              </a:r>
              <a:endParaRPr lang="en-US" sz="1200"/>
            </a:p>
          </p:txBody>
        </p:sp>
      </p:grpSp>
      <p:grpSp>
        <p:nvGrpSpPr>
          <p:cNvPr id="13" name="Group 65"/>
          <p:cNvGrpSpPr>
            <a:grpSpLocks/>
          </p:cNvGrpSpPr>
          <p:nvPr/>
        </p:nvGrpSpPr>
        <p:grpSpPr bwMode="auto">
          <a:xfrm>
            <a:off x="252413" y="1341438"/>
            <a:ext cx="1079500" cy="504825"/>
            <a:chOff x="1474" y="2432"/>
            <a:chExt cx="680" cy="318"/>
          </a:xfrm>
        </p:grpSpPr>
        <p:sp>
          <p:nvSpPr>
            <p:cNvPr id="2114" name="Rectangle 66"/>
            <p:cNvSpPr>
              <a:spLocks noChangeArrowheads="1"/>
            </p:cNvSpPr>
            <p:nvPr/>
          </p:nvSpPr>
          <p:spPr bwMode="auto">
            <a:xfrm>
              <a:off x="1474" y="2523"/>
              <a:ext cx="680" cy="227"/>
            </a:xfrm>
            <a:prstGeom prst="rect">
              <a:avLst/>
            </a:prstGeom>
            <a:solidFill>
              <a:srgbClr val="CC99FF"/>
            </a:solidFill>
            <a:ln w="9525">
              <a:solidFill>
                <a:srgbClr val="CC99FF"/>
              </a:solidFill>
              <a:miter lim="800000"/>
              <a:headEnd/>
              <a:tailEnd/>
            </a:ln>
            <a:effectLst/>
          </p:spPr>
          <p:txBody>
            <a:bodyPr wrap="none" anchor="ctr"/>
            <a:lstStyle/>
            <a:p>
              <a:endParaRPr lang="en-GB"/>
            </a:p>
          </p:txBody>
        </p:sp>
        <p:sp>
          <p:nvSpPr>
            <p:cNvPr id="2115" name="Rectangle 67"/>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116" name="Text Box 68"/>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2</a:t>
              </a:r>
              <a:endParaRPr lang="en-US" sz="1200"/>
            </a:p>
          </p:txBody>
        </p:sp>
      </p:grpSp>
      <p:grpSp>
        <p:nvGrpSpPr>
          <p:cNvPr id="14" name="Group 69"/>
          <p:cNvGrpSpPr>
            <a:grpSpLocks/>
          </p:cNvGrpSpPr>
          <p:nvPr/>
        </p:nvGrpSpPr>
        <p:grpSpPr bwMode="auto">
          <a:xfrm>
            <a:off x="252413" y="1989138"/>
            <a:ext cx="1079500" cy="504825"/>
            <a:chOff x="1474" y="2432"/>
            <a:chExt cx="680" cy="318"/>
          </a:xfrm>
        </p:grpSpPr>
        <p:sp>
          <p:nvSpPr>
            <p:cNvPr id="2118" name="Rectangle 70"/>
            <p:cNvSpPr>
              <a:spLocks noChangeArrowheads="1"/>
            </p:cNvSpPr>
            <p:nvPr/>
          </p:nvSpPr>
          <p:spPr bwMode="auto">
            <a:xfrm>
              <a:off x="1474" y="2523"/>
              <a:ext cx="680" cy="227"/>
            </a:xfrm>
            <a:prstGeom prst="rect">
              <a:avLst/>
            </a:prstGeom>
            <a:solidFill>
              <a:srgbClr val="00CCFF"/>
            </a:solidFill>
            <a:ln w="9525">
              <a:solidFill>
                <a:srgbClr val="00CCFF"/>
              </a:solidFill>
              <a:miter lim="800000"/>
              <a:headEnd/>
              <a:tailEnd/>
            </a:ln>
            <a:effectLst/>
          </p:spPr>
          <p:txBody>
            <a:bodyPr wrap="none" anchor="ctr"/>
            <a:lstStyle/>
            <a:p>
              <a:endParaRPr lang="en-GB"/>
            </a:p>
          </p:txBody>
        </p:sp>
        <p:sp>
          <p:nvSpPr>
            <p:cNvPr id="2119" name="Rectangle 71"/>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120" name="Text Box 72"/>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3</a:t>
              </a:r>
              <a:endParaRPr lang="en-US" sz="1200"/>
            </a:p>
          </p:txBody>
        </p:sp>
      </p:grpSp>
      <p:graphicFrame>
        <p:nvGraphicFramePr>
          <p:cNvPr id="2121" name="Group 73"/>
          <p:cNvGraphicFramePr>
            <a:graphicFrameLocks noGrp="1"/>
          </p:cNvGraphicFramePr>
          <p:nvPr/>
        </p:nvGraphicFramePr>
        <p:xfrm>
          <a:off x="7164388" y="692150"/>
          <a:ext cx="1871662" cy="3904615"/>
        </p:xfrm>
        <a:graphic>
          <a:graphicData uri="http://schemas.openxmlformats.org/drawingml/2006/table">
            <a:tbl>
              <a:tblPr/>
              <a:tblGrid>
                <a:gridCol w="819150"/>
                <a:gridCol w="1052512"/>
              </a:tblGrid>
              <a:tr h="127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Time Slots</a:t>
                      </a:r>
                      <a:endParaRPr kumimoji="0" lang="en-US" sz="1400" b="0" i="0" u="none" strike="noStrike" cap="none" normalizeH="0" baseline="0" smtClean="0">
                        <a:ln>
                          <a:noFill/>
                        </a:ln>
                        <a:solidFill>
                          <a:schemeClr val="tx1"/>
                        </a:solidFill>
                        <a:effectLst/>
                        <a:latin typeface="Arial" charset="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How Many Transactions?</a:t>
                      </a:r>
                      <a:endParaRPr kumimoji="0" lang="en-US" sz="1400" b="0" i="0" u="none" strike="noStrike" cap="none" normalizeH="0" baseline="0" smtClean="0">
                        <a:ln>
                          <a:noFill/>
                        </a:ln>
                        <a:solidFill>
                          <a:schemeClr val="tx1"/>
                        </a:solidFill>
                        <a:effectLst/>
                        <a:latin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44" name="Text Box 96"/>
          <p:cNvSpPr txBox="1">
            <a:spLocks noChangeArrowheads="1"/>
          </p:cNvSpPr>
          <p:nvPr/>
        </p:nvSpPr>
        <p:spPr bwMode="auto">
          <a:xfrm>
            <a:off x="8027988" y="2130425"/>
            <a:ext cx="504825"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145" name="Text Box 97"/>
          <p:cNvSpPr txBox="1">
            <a:spLocks noChangeArrowheads="1"/>
          </p:cNvSpPr>
          <p:nvPr/>
        </p:nvSpPr>
        <p:spPr bwMode="auto">
          <a:xfrm>
            <a:off x="8316913" y="2130425"/>
            <a:ext cx="360362" cy="366713"/>
          </a:xfrm>
          <a:prstGeom prst="rect">
            <a:avLst/>
          </a:prstGeom>
          <a:noFill/>
          <a:ln w="9525">
            <a:noFill/>
            <a:miter lim="800000"/>
            <a:headEnd/>
            <a:tailEnd/>
          </a:ln>
          <a:effectLst/>
        </p:spPr>
        <p:txBody>
          <a:bodyPr>
            <a:spAutoFit/>
          </a:bodyPr>
          <a:lstStyle/>
          <a:p>
            <a:pPr>
              <a:spcBef>
                <a:spcPct val="50000"/>
              </a:spcBef>
            </a:pPr>
            <a:r>
              <a:rPr lang="en-GB"/>
              <a:t>1</a:t>
            </a:r>
            <a:endParaRPr lang="en-US"/>
          </a:p>
        </p:txBody>
      </p:sp>
      <p:sp>
        <p:nvSpPr>
          <p:cNvPr id="2146" name="Text Box 98"/>
          <p:cNvSpPr txBox="1">
            <a:spLocks noChangeArrowheads="1"/>
          </p:cNvSpPr>
          <p:nvPr/>
        </p:nvSpPr>
        <p:spPr bwMode="auto">
          <a:xfrm>
            <a:off x="8316913" y="2627313"/>
            <a:ext cx="360362" cy="366712"/>
          </a:xfrm>
          <a:prstGeom prst="rect">
            <a:avLst/>
          </a:prstGeom>
          <a:noFill/>
          <a:ln w="9525">
            <a:noFill/>
            <a:miter lim="800000"/>
            <a:headEnd/>
            <a:tailEnd/>
          </a:ln>
          <a:effectLst/>
        </p:spPr>
        <p:txBody>
          <a:bodyPr>
            <a:spAutoFit/>
          </a:bodyPr>
          <a:lstStyle/>
          <a:p>
            <a:pPr>
              <a:spcBef>
                <a:spcPct val="50000"/>
              </a:spcBef>
            </a:pPr>
            <a:r>
              <a:rPr lang="en-GB"/>
              <a:t>2</a:t>
            </a:r>
            <a:endParaRPr lang="en-US"/>
          </a:p>
        </p:txBody>
      </p:sp>
      <p:sp>
        <p:nvSpPr>
          <p:cNvPr id="2147" name="Text Box 99"/>
          <p:cNvSpPr txBox="1">
            <a:spLocks noChangeArrowheads="1"/>
          </p:cNvSpPr>
          <p:nvPr/>
        </p:nvSpPr>
        <p:spPr bwMode="auto">
          <a:xfrm>
            <a:off x="8316913" y="3132138"/>
            <a:ext cx="360362" cy="366712"/>
          </a:xfrm>
          <a:prstGeom prst="rect">
            <a:avLst/>
          </a:prstGeom>
          <a:noFill/>
          <a:ln w="9525">
            <a:noFill/>
            <a:miter lim="800000"/>
            <a:headEnd/>
            <a:tailEnd/>
          </a:ln>
          <a:effectLst/>
        </p:spPr>
        <p:txBody>
          <a:bodyPr>
            <a:spAutoFit/>
          </a:bodyPr>
          <a:lstStyle/>
          <a:p>
            <a:pPr>
              <a:spcBef>
                <a:spcPct val="50000"/>
              </a:spcBef>
            </a:pPr>
            <a:r>
              <a:rPr lang="en-GB"/>
              <a:t>3</a:t>
            </a:r>
            <a:endParaRPr lang="en-US"/>
          </a:p>
        </p:txBody>
      </p:sp>
      <p:sp>
        <p:nvSpPr>
          <p:cNvPr id="2148" name="Text Box 100"/>
          <p:cNvSpPr txBox="1">
            <a:spLocks noChangeArrowheads="1"/>
          </p:cNvSpPr>
          <p:nvPr/>
        </p:nvSpPr>
        <p:spPr bwMode="auto">
          <a:xfrm>
            <a:off x="8316913" y="3635375"/>
            <a:ext cx="360362" cy="366713"/>
          </a:xfrm>
          <a:prstGeom prst="rect">
            <a:avLst/>
          </a:prstGeom>
          <a:noFill/>
          <a:ln w="9525">
            <a:noFill/>
            <a:miter lim="800000"/>
            <a:headEnd/>
            <a:tailEnd/>
          </a:ln>
          <a:effectLst/>
        </p:spPr>
        <p:txBody>
          <a:bodyPr>
            <a:spAutoFit/>
          </a:bodyPr>
          <a:lstStyle/>
          <a:p>
            <a:pPr>
              <a:spcBef>
                <a:spcPct val="50000"/>
              </a:spcBef>
            </a:pPr>
            <a:r>
              <a:rPr lang="en-GB"/>
              <a:t>2</a:t>
            </a:r>
            <a:endParaRPr lang="en-US"/>
          </a:p>
        </p:txBody>
      </p:sp>
      <p:sp>
        <p:nvSpPr>
          <p:cNvPr id="2149" name="Text Box 101"/>
          <p:cNvSpPr txBox="1">
            <a:spLocks noChangeArrowheads="1"/>
          </p:cNvSpPr>
          <p:nvPr/>
        </p:nvSpPr>
        <p:spPr bwMode="auto">
          <a:xfrm>
            <a:off x="8316913" y="4140200"/>
            <a:ext cx="360362" cy="366713"/>
          </a:xfrm>
          <a:prstGeom prst="rect">
            <a:avLst/>
          </a:prstGeom>
          <a:noFill/>
          <a:ln w="9525">
            <a:noFill/>
            <a:miter lim="800000"/>
            <a:headEnd/>
            <a:tailEnd/>
          </a:ln>
          <a:effectLst/>
        </p:spPr>
        <p:txBody>
          <a:bodyPr>
            <a:spAutoFit/>
          </a:bodyPr>
          <a:lstStyle/>
          <a:p>
            <a:pPr>
              <a:spcBef>
                <a:spcPct val="50000"/>
              </a:spcBef>
            </a:pPr>
            <a:r>
              <a:rPr lang="en-GB"/>
              <a:t>1</a:t>
            </a:r>
            <a:endParaRPr lang="en-US"/>
          </a:p>
        </p:txBody>
      </p:sp>
      <p:grpSp>
        <p:nvGrpSpPr>
          <p:cNvPr id="15" name="Group 105"/>
          <p:cNvGrpSpPr>
            <a:grpSpLocks/>
          </p:cNvGrpSpPr>
          <p:nvPr/>
        </p:nvGrpSpPr>
        <p:grpSpPr bwMode="auto">
          <a:xfrm>
            <a:off x="1835150" y="1341438"/>
            <a:ext cx="1079500" cy="504825"/>
            <a:chOff x="1474" y="2432"/>
            <a:chExt cx="680" cy="318"/>
          </a:xfrm>
        </p:grpSpPr>
        <p:sp>
          <p:nvSpPr>
            <p:cNvPr id="2154" name="Rectangle 106"/>
            <p:cNvSpPr>
              <a:spLocks noChangeArrowheads="1"/>
            </p:cNvSpPr>
            <p:nvPr/>
          </p:nvSpPr>
          <p:spPr bwMode="auto">
            <a:xfrm>
              <a:off x="1474" y="2523"/>
              <a:ext cx="680" cy="227"/>
            </a:xfrm>
            <a:prstGeom prst="rect">
              <a:avLst/>
            </a:prstGeom>
            <a:solidFill>
              <a:srgbClr val="FFFF00"/>
            </a:solidFill>
            <a:ln w="9525">
              <a:solidFill>
                <a:srgbClr val="FFFF00"/>
              </a:solidFill>
              <a:miter lim="800000"/>
              <a:headEnd/>
              <a:tailEnd/>
            </a:ln>
            <a:effectLst/>
          </p:spPr>
          <p:txBody>
            <a:bodyPr wrap="none" anchor="ctr"/>
            <a:lstStyle/>
            <a:p>
              <a:endParaRPr lang="en-GB"/>
            </a:p>
          </p:txBody>
        </p:sp>
        <p:sp>
          <p:nvSpPr>
            <p:cNvPr id="2155" name="Rectangle 107"/>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156" name="Text Box 108"/>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1</a:t>
              </a:r>
              <a:endParaRPr lang="en-US" sz="1200"/>
            </a:p>
          </p:txBody>
        </p:sp>
      </p:grpSp>
      <p:grpSp>
        <p:nvGrpSpPr>
          <p:cNvPr id="16" name="Group 113"/>
          <p:cNvGrpSpPr>
            <a:grpSpLocks/>
          </p:cNvGrpSpPr>
          <p:nvPr/>
        </p:nvGrpSpPr>
        <p:grpSpPr bwMode="auto">
          <a:xfrm>
            <a:off x="6443663" y="1268413"/>
            <a:ext cx="433387" cy="576262"/>
            <a:chOff x="3560" y="935"/>
            <a:chExt cx="273" cy="363"/>
          </a:xfrm>
        </p:grpSpPr>
        <p:sp>
          <p:nvSpPr>
            <p:cNvPr id="2162" name="Line 114"/>
            <p:cNvSpPr>
              <a:spLocks noChangeShapeType="1"/>
            </p:cNvSpPr>
            <p:nvPr/>
          </p:nvSpPr>
          <p:spPr bwMode="auto">
            <a:xfrm>
              <a:off x="3560" y="935"/>
              <a:ext cx="0" cy="363"/>
            </a:xfrm>
            <a:prstGeom prst="line">
              <a:avLst/>
            </a:prstGeom>
            <a:noFill/>
            <a:ln w="25400">
              <a:solidFill>
                <a:srgbClr val="333399"/>
              </a:solidFill>
              <a:round/>
              <a:headEnd type="triangle" w="lg" len="lg"/>
              <a:tailEnd type="triangle" w="lg" len="lg"/>
            </a:ln>
            <a:effectLst/>
          </p:spPr>
          <p:txBody>
            <a:bodyPr/>
            <a:lstStyle/>
            <a:p>
              <a:endParaRPr lang="en-GB"/>
            </a:p>
          </p:txBody>
        </p:sp>
        <p:sp>
          <p:nvSpPr>
            <p:cNvPr id="2163" name="Text Box 115"/>
            <p:cNvSpPr txBox="1">
              <a:spLocks noChangeArrowheads="1"/>
            </p:cNvSpPr>
            <p:nvPr/>
          </p:nvSpPr>
          <p:spPr bwMode="auto">
            <a:xfrm>
              <a:off x="3561" y="1034"/>
              <a:ext cx="272" cy="192"/>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T1</a:t>
              </a:r>
              <a:endParaRPr lang="en-US" sz="1400" b="1">
                <a:solidFill>
                  <a:schemeClr val="accent2"/>
                </a:solidFill>
              </a:endParaRPr>
            </a:p>
          </p:txBody>
        </p:sp>
      </p:grpSp>
      <p:sp>
        <p:nvSpPr>
          <p:cNvPr id="2164" name="Text Box 116"/>
          <p:cNvSpPr txBox="1">
            <a:spLocks noChangeArrowheads="1"/>
          </p:cNvSpPr>
          <p:nvPr/>
        </p:nvSpPr>
        <p:spPr bwMode="auto">
          <a:xfrm>
            <a:off x="6445250" y="1412875"/>
            <a:ext cx="431800" cy="304800"/>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T1</a:t>
            </a:r>
            <a:endParaRPr lang="en-US" sz="1400" b="1">
              <a:solidFill>
                <a:schemeClr val="accent2"/>
              </a:solidFill>
            </a:endParaRPr>
          </a:p>
        </p:txBody>
      </p:sp>
      <p:grpSp>
        <p:nvGrpSpPr>
          <p:cNvPr id="17" name="Group 117"/>
          <p:cNvGrpSpPr>
            <a:grpSpLocks/>
          </p:cNvGrpSpPr>
          <p:nvPr/>
        </p:nvGrpSpPr>
        <p:grpSpPr bwMode="auto">
          <a:xfrm>
            <a:off x="6443663" y="1917700"/>
            <a:ext cx="431800" cy="647700"/>
            <a:chOff x="3560" y="1298"/>
            <a:chExt cx="272" cy="408"/>
          </a:xfrm>
        </p:grpSpPr>
        <p:sp>
          <p:nvSpPr>
            <p:cNvPr id="2166" name="Text Box 118"/>
            <p:cNvSpPr txBox="1">
              <a:spLocks noChangeArrowheads="1"/>
            </p:cNvSpPr>
            <p:nvPr/>
          </p:nvSpPr>
          <p:spPr bwMode="auto">
            <a:xfrm>
              <a:off x="3560" y="1424"/>
              <a:ext cx="272" cy="192"/>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T2</a:t>
              </a:r>
              <a:endParaRPr lang="en-US" sz="1400" b="1">
                <a:solidFill>
                  <a:schemeClr val="accent2"/>
                </a:solidFill>
              </a:endParaRPr>
            </a:p>
          </p:txBody>
        </p:sp>
        <p:sp>
          <p:nvSpPr>
            <p:cNvPr id="2167" name="Line 119"/>
            <p:cNvSpPr>
              <a:spLocks noChangeShapeType="1"/>
            </p:cNvSpPr>
            <p:nvPr/>
          </p:nvSpPr>
          <p:spPr bwMode="auto">
            <a:xfrm>
              <a:off x="3560" y="1298"/>
              <a:ext cx="0" cy="408"/>
            </a:xfrm>
            <a:prstGeom prst="line">
              <a:avLst/>
            </a:prstGeom>
            <a:noFill/>
            <a:ln w="25400">
              <a:solidFill>
                <a:srgbClr val="333399"/>
              </a:solidFill>
              <a:round/>
              <a:headEnd type="triangle" w="lg" len="lg"/>
              <a:tailEnd type="triangle" w="lg" len="lg"/>
            </a:ln>
            <a:effectLst/>
          </p:spPr>
          <p:txBody>
            <a:bodyPr/>
            <a:lstStyle/>
            <a:p>
              <a:endParaRPr lang="en-GB"/>
            </a:p>
          </p:txBody>
        </p:sp>
      </p:grpSp>
      <p:sp>
        <p:nvSpPr>
          <p:cNvPr id="2168" name="Text Box 120"/>
          <p:cNvSpPr txBox="1">
            <a:spLocks noChangeArrowheads="1"/>
          </p:cNvSpPr>
          <p:nvPr/>
        </p:nvSpPr>
        <p:spPr bwMode="auto">
          <a:xfrm>
            <a:off x="6443663" y="2116138"/>
            <a:ext cx="431800" cy="304800"/>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T2</a:t>
            </a:r>
            <a:endParaRPr lang="en-US" sz="1400" b="1">
              <a:solidFill>
                <a:schemeClr val="accent2"/>
              </a:solidFill>
            </a:endParaRPr>
          </a:p>
        </p:txBody>
      </p:sp>
      <p:grpSp>
        <p:nvGrpSpPr>
          <p:cNvPr id="18" name="Group 121"/>
          <p:cNvGrpSpPr>
            <a:grpSpLocks/>
          </p:cNvGrpSpPr>
          <p:nvPr/>
        </p:nvGrpSpPr>
        <p:grpSpPr bwMode="auto">
          <a:xfrm>
            <a:off x="6443663" y="2565400"/>
            <a:ext cx="431800" cy="647700"/>
            <a:chOff x="3560" y="1298"/>
            <a:chExt cx="272" cy="408"/>
          </a:xfrm>
        </p:grpSpPr>
        <p:sp>
          <p:nvSpPr>
            <p:cNvPr id="2170" name="Text Box 122"/>
            <p:cNvSpPr txBox="1">
              <a:spLocks noChangeArrowheads="1"/>
            </p:cNvSpPr>
            <p:nvPr/>
          </p:nvSpPr>
          <p:spPr bwMode="auto">
            <a:xfrm>
              <a:off x="3560" y="1424"/>
              <a:ext cx="272" cy="192"/>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T3</a:t>
              </a:r>
              <a:endParaRPr lang="en-US" sz="1400" b="1">
                <a:solidFill>
                  <a:schemeClr val="accent2"/>
                </a:solidFill>
              </a:endParaRPr>
            </a:p>
          </p:txBody>
        </p:sp>
        <p:sp>
          <p:nvSpPr>
            <p:cNvPr id="2171" name="Line 123"/>
            <p:cNvSpPr>
              <a:spLocks noChangeShapeType="1"/>
            </p:cNvSpPr>
            <p:nvPr/>
          </p:nvSpPr>
          <p:spPr bwMode="auto">
            <a:xfrm>
              <a:off x="3560" y="1298"/>
              <a:ext cx="0" cy="408"/>
            </a:xfrm>
            <a:prstGeom prst="line">
              <a:avLst/>
            </a:prstGeom>
            <a:noFill/>
            <a:ln w="25400">
              <a:solidFill>
                <a:srgbClr val="333399"/>
              </a:solidFill>
              <a:round/>
              <a:headEnd type="triangle" w="lg" len="lg"/>
              <a:tailEnd type="triangle" w="lg" len="lg"/>
            </a:ln>
            <a:effectLst/>
          </p:spPr>
          <p:txBody>
            <a:bodyPr/>
            <a:lstStyle/>
            <a:p>
              <a:endParaRPr lang="en-GB"/>
            </a:p>
          </p:txBody>
        </p:sp>
      </p:grpSp>
      <p:sp>
        <p:nvSpPr>
          <p:cNvPr id="2172" name="Text Box 124"/>
          <p:cNvSpPr txBox="1">
            <a:spLocks noChangeArrowheads="1"/>
          </p:cNvSpPr>
          <p:nvPr/>
        </p:nvSpPr>
        <p:spPr bwMode="auto">
          <a:xfrm>
            <a:off x="6443663" y="2763838"/>
            <a:ext cx="431800" cy="304800"/>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T3</a:t>
            </a:r>
            <a:endParaRPr lang="en-US" sz="1400" b="1">
              <a:solidFill>
                <a:schemeClr val="accent2"/>
              </a:solidFill>
            </a:endParaRPr>
          </a:p>
        </p:txBody>
      </p:sp>
      <p:grpSp>
        <p:nvGrpSpPr>
          <p:cNvPr id="19" name="Group 125"/>
          <p:cNvGrpSpPr>
            <a:grpSpLocks/>
          </p:cNvGrpSpPr>
          <p:nvPr/>
        </p:nvGrpSpPr>
        <p:grpSpPr bwMode="auto">
          <a:xfrm>
            <a:off x="6443663" y="3213100"/>
            <a:ext cx="431800" cy="647700"/>
            <a:chOff x="3560" y="1298"/>
            <a:chExt cx="272" cy="408"/>
          </a:xfrm>
        </p:grpSpPr>
        <p:sp>
          <p:nvSpPr>
            <p:cNvPr id="2174" name="Text Box 126"/>
            <p:cNvSpPr txBox="1">
              <a:spLocks noChangeArrowheads="1"/>
            </p:cNvSpPr>
            <p:nvPr/>
          </p:nvSpPr>
          <p:spPr bwMode="auto">
            <a:xfrm>
              <a:off x="3560" y="1424"/>
              <a:ext cx="272" cy="192"/>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T4</a:t>
              </a:r>
              <a:endParaRPr lang="en-US" sz="1400" b="1">
                <a:solidFill>
                  <a:schemeClr val="accent2"/>
                </a:solidFill>
              </a:endParaRPr>
            </a:p>
          </p:txBody>
        </p:sp>
        <p:sp>
          <p:nvSpPr>
            <p:cNvPr id="2175" name="Line 127"/>
            <p:cNvSpPr>
              <a:spLocks noChangeShapeType="1"/>
            </p:cNvSpPr>
            <p:nvPr/>
          </p:nvSpPr>
          <p:spPr bwMode="auto">
            <a:xfrm>
              <a:off x="3560" y="1298"/>
              <a:ext cx="0" cy="408"/>
            </a:xfrm>
            <a:prstGeom prst="line">
              <a:avLst/>
            </a:prstGeom>
            <a:noFill/>
            <a:ln w="25400">
              <a:solidFill>
                <a:srgbClr val="333399"/>
              </a:solidFill>
              <a:round/>
              <a:headEnd type="triangle" w="lg" len="lg"/>
              <a:tailEnd type="triangle" w="lg" len="lg"/>
            </a:ln>
            <a:effectLst/>
          </p:spPr>
          <p:txBody>
            <a:bodyPr/>
            <a:lstStyle/>
            <a:p>
              <a:endParaRPr lang="en-GB"/>
            </a:p>
          </p:txBody>
        </p:sp>
      </p:grpSp>
      <p:sp>
        <p:nvSpPr>
          <p:cNvPr id="2176" name="Text Box 128"/>
          <p:cNvSpPr txBox="1">
            <a:spLocks noChangeArrowheads="1"/>
          </p:cNvSpPr>
          <p:nvPr/>
        </p:nvSpPr>
        <p:spPr bwMode="auto">
          <a:xfrm>
            <a:off x="6443663" y="3411538"/>
            <a:ext cx="431800" cy="304800"/>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T4</a:t>
            </a:r>
            <a:endParaRPr lang="en-US" sz="1400" b="1">
              <a:solidFill>
                <a:schemeClr val="accent2"/>
              </a:solidFill>
            </a:endParaRPr>
          </a:p>
        </p:txBody>
      </p:sp>
      <p:grpSp>
        <p:nvGrpSpPr>
          <p:cNvPr id="20" name="Group 129"/>
          <p:cNvGrpSpPr>
            <a:grpSpLocks/>
          </p:cNvGrpSpPr>
          <p:nvPr/>
        </p:nvGrpSpPr>
        <p:grpSpPr bwMode="auto">
          <a:xfrm>
            <a:off x="6443663" y="3860800"/>
            <a:ext cx="431800" cy="647700"/>
            <a:chOff x="3560" y="1298"/>
            <a:chExt cx="272" cy="408"/>
          </a:xfrm>
        </p:grpSpPr>
        <p:sp>
          <p:nvSpPr>
            <p:cNvPr id="2178" name="Text Box 130"/>
            <p:cNvSpPr txBox="1">
              <a:spLocks noChangeArrowheads="1"/>
            </p:cNvSpPr>
            <p:nvPr/>
          </p:nvSpPr>
          <p:spPr bwMode="auto">
            <a:xfrm>
              <a:off x="3560" y="1424"/>
              <a:ext cx="272" cy="192"/>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T5</a:t>
              </a:r>
              <a:endParaRPr lang="en-US" sz="1400" b="1">
                <a:solidFill>
                  <a:schemeClr val="accent2"/>
                </a:solidFill>
              </a:endParaRPr>
            </a:p>
          </p:txBody>
        </p:sp>
        <p:sp>
          <p:nvSpPr>
            <p:cNvPr id="2179" name="Line 131"/>
            <p:cNvSpPr>
              <a:spLocks noChangeShapeType="1"/>
            </p:cNvSpPr>
            <p:nvPr/>
          </p:nvSpPr>
          <p:spPr bwMode="auto">
            <a:xfrm>
              <a:off x="3560" y="1298"/>
              <a:ext cx="0" cy="408"/>
            </a:xfrm>
            <a:prstGeom prst="line">
              <a:avLst/>
            </a:prstGeom>
            <a:noFill/>
            <a:ln w="25400">
              <a:solidFill>
                <a:srgbClr val="333399"/>
              </a:solidFill>
              <a:round/>
              <a:headEnd type="triangle" w="lg" len="lg"/>
              <a:tailEnd type="triangle" w="lg" len="lg"/>
            </a:ln>
            <a:effectLst/>
          </p:spPr>
          <p:txBody>
            <a:bodyPr/>
            <a:lstStyle/>
            <a:p>
              <a:endParaRPr lang="en-GB"/>
            </a:p>
          </p:txBody>
        </p:sp>
      </p:grpSp>
      <p:sp>
        <p:nvSpPr>
          <p:cNvPr id="2180" name="Text Box 132"/>
          <p:cNvSpPr txBox="1">
            <a:spLocks noChangeArrowheads="1"/>
          </p:cNvSpPr>
          <p:nvPr/>
        </p:nvSpPr>
        <p:spPr bwMode="auto">
          <a:xfrm>
            <a:off x="6443663" y="4060825"/>
            <a:ext cx="431800" cy="304800"/>
          </a:xfrm>
          <a:prstGeom prst="rect">
            <a:avLst/>
          </a:prstGeom>
          <a:noFill/>
          <a:ln w="9525">
            <a:noFill/>
            <a:miter lim="800000"/>
            <a:headEnd/>
            <a:tailEnd/>
          </a:ln>
          <a:effectLst/>
        </p:spPr>
        <p:txBody>
          <a:bodyPr>
            <a:spAutoFit/>
          </a:bodyPr>
          <a:lstStyle/>
          <a:p>
            <a:pPr>
              <a:spcBef>
                <a:spcPct val="50000"/>
              </a:spcBef>
            </a:pPr>
            <a:r>
              <a:rPr lang="en-GB" sz="1400" b="1">
                <a:solidFill>
                  <a:schemeClr val="accent2"/>
                </a:solidFill>
              </a:rPr>
              <a:t>T5</a:t>
            </a:r>
            <a:endParaRPr lang="en-US" sz="1400" b="1">
              <a:solidFill>
                <a:schemeClr val="accent2"/>
              </a:solidFill>
            </a:endParaRPr>
          </a:p>
        </p:txBody>
      </p:sp>
      <p:grpSp>
        <p:nvGrpSpPr>
          <p:cNvPr id="21" name="Group 141"/>
          <p:cNvGrpSpPr>
            <a:grpSpLocks/>
          </p:cNvGrpSpPr>
          <p:nvPr/>
        </p:nvGrpSpPr>
        <p:grpSpPr bwMode="auto">
          <a:xfrm>
            <a:off x="3419475" y="1989138"/>
            <a:ext cx="1079500" cy="504825"/>
            <a:chOff x="1474" y="2432"/>
            <a:chExt cx="680" cy="318"/>
          </a:xfrm>
        </p:grpSpPr>
        <p:sp>
          <p:nvSpPr>
            <p:cNvPr id="2190" name="Rectangle 142"/>
            <p:cNvSpPr>
              <a:spLocks noChangeArrowheads="1"/>
            </p:cNvSpPr>
            <p:nvPr/>
          </p:nvSpPr>
          <p:spPr bwMode="auto">
            <a:xfrm>
              <a:off x="1474" y="2523"/>
              <a:ext cx="680" cy="227"/>
            </a:xfrm>
            <a:prstGeom prst="rect">
              <a:avLst/>
            </a:prstGeom>
            <a:solidFill>
              <a:srgbClr val="FFFF00"/>
            </a:solidFill>
            <a:ln w="9525">
              <a:solidFill>
                <a:srgbClr val="FFFF00"/>
              </a:solidFill>
              <a:miter lim="800000"/>
              <a:headEnd/>
              <a:tailEnd/>
            </a:ln>
            <a:effectLst/>
          </p:spPr>
          <p:txBody>
            <a:bodyPr wrap="none" anchor="ctr"/>
            <a:lstStyle/>
            <a:p>
              <a:endParaRPr lang="en-GB"/>
            </a:p>
          </p:txBody>
        </p:sp>
        <p:sp>
          <p:nvSpPr>
            <p:cNvPr id="2191" name="Rectangle 143"/>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192" name="Text Box 144"/>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1</a:t>
              </a:r>
              <a:endParaRPr lang="en-US" sz="1200"/>
            </a:p>
          </p:txBody>
        </p:sp>
      </p:grpSp>
      <p:grpSp>
        <p:nvGrpSpPr>
          <p:cNvPr id="22" name="Group 145"/>
          <p:cNvGrpSpPr>
            <a:grpSpLocks/>
          </p:cNvGrpSpPr>
          <p:nvPr/>
        </p:nvGrpSpPr>
        <p:grpSpPr bwMode="auto">
          <a:xfrm>
            <a:off x="1835150" y="1989138"/>
            <a:ext cx="1079500" cy="504825"/>
            <a:chOff x="1474" y="2432"/>
            <a:chExt cx="680" cy="318"/>
          </a:xfrm>
        </p:grpSpPr>
        <p:sp>
          <p:nvSpPr>
            <p:cNvPr id="2194" name="Rectangle 146"/>
            <p:cNvSpPr>
              <a:spLocks noChangeArrowheads="1"/>
            </p:cNvSpPr>
            <p:nvPr/>
          </p:nvSpPr>
          <p:spPr bwMode="auto">
            <a:xfrm>
              <a:off x="1474" y="2523"/>
              <a:ext cx="680" cy="227"/>
            </a:xfrm>
            <a:prstGeom prst="rect">
              <a:avLst/>
            </a:prstGeom>
            <a:solidFill>
              <a:srgbClr val="CC99FF"/>
            </a:solidFill>
            <a:ln w="9525">
              <a:solidFill>
                <a:srgbClr val="CC99FF"/>
              </a:solidFill>
              <a:miter lim="800000"/>
              <a:headEnd/>
              <a:tailEnd/>
            </a:ln>
            <a:effectLst/>
          </p:spPr>
          <p:txBody>
            <a:bodyPr wrap="none" anchor="ctr"/>
            <a:lstStyle/>
            <a:p>
              <a:endParaRPr lang="en-GB"/>
            </a:p>
          </p:txBody>
        </p:sp>
        <p:sp>
          <p:nvSpPr>
            <p:cNvPr id="2195" name="Rectangle 147"/>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196" name="Text Box 148"/>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2</a:t>
              </a:r>
              <a:endParaRPr lang="en-US" sz="1200"/>
            </a:p>
          </p:txBody>
        </p:sp>
      </p:grpSp>
      <p:grpSp>
        <p:nvGrpSpPr>
          <p:cNvPr id="23" name="Group 149"/>
          <p:cNvGrpSpPr>
            <a:grpSpLocks/>
          </p:cNvGrpSpPr>
          <p:nvPr/>
        </p:nvGrpSpPr>
        <p:grpSpPr bwMode="auto">
          <a:xfrm>
            <a:off x="3419475" y="2708275"/>
            <a:ext cx="1079500" cy="504825"/>
            <a:chOff x="1474" y="2432"/>
            <a:chExt cx="680" cy="318"/>
          </a:xfrm>
        </p:grpSpPr>
        <p:sp>
          <p:nvSpPr>
            <p:cNvPr id="2198" name="Rectangle 150"/>
            <p:cNvSpPr>
              <a:spLocks noChangeArrowheads="1"/>
            </p:cNvSpPr>
            <p:nvPr/>
          </p:nvSpPr>
          <p:spPr bwMode="auto">
            <a:xfrm>
              <a:off x="1474" y="2523"/>
              <a:ext cx="680" cy="227"/>
            </a:xfrm>
            <a:prstGeom prst="rect">
              <a:avLst/>
            </a:prstGeom>
            <a:solidFill>
              <a:srgbClr val="CC99FF"/>
            </a:solidFill>
            <a:ln w="9525">
              <a:solidFill>
                <a:srgbClr val="CC99FF"/>
              </a:solidFill>
              <a:miter lim="800000"/>
              <a:headEnd/>
              <a:tailEnd/>
            </a:ln>
            <a:effectLst/>
          </p:spPr>
          <p:txBody>
            <a:bodyPr wrap="none" anchor="ctr"/>
            <a:lstStyle/>
            <a:p>
              <a:endParaRPr lang="en-GB"/>
            </a:p>
          </p:txBody>
        </p:sp>
        <p:sp>
          <p:nvSpPr>
            <p:cNvPr id="2199" name="Rectangle 151"/>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200" name="Text Box 152"/>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2</a:t>
              </a:r>
              <a:endParaRPr lang="en-US" sz="1200"/>
            </a:p>
          </p:txBody>
        </p:sp>
      </p:grpSp>
      <p:grpSp>
        <p:nvGrpSpPr>
          <p:cNvPr id="24" name="Group 153"/>
          <p:cNvGrpSpPr>
            <a:grpSpLocks/>
          </p:cNvGrpSpPr>
          <p:nvPr/>
        </p:nvGrpSpPr>
        <p:grpSpPr bwMode="auto">
          <a:xfrm>
            <a:off x="1835150" y="2708275"/>
            <a:ext cx="1079500" cy="504825"/>
            <a:chOff x="1474" y="2432"/>
            <a:chExt cx="680" cy="318"/>
          </a:xfrm>
        </p:grpSpPr>
        <p:sp>
          <p:nvSpPr>
            <p:cNvPr id="2202" name="Rectangle 154"/>
            <p:cNvSpPr>
              <a:spLocks noChangeArrowheads="1"/>
            </p:cNvSpPr>
            <p:nvPr/>
          </p:nvSpPr>
          <p:spPr bwMode="auto">
            <a:xfrm>
              <a:off x="1474" y="2523"/>
              <a:ext cx="680" cy="227"/>
            </a:xfrm>
            <a:prstGeom prst="rect">
              <a:avLst/>
            </a:prstGeom>
            <a:solidFill>
              <a:srgbClr val="00CCFF"/>
            </a:solidFill>
            <a:ln w="9525">
              <a:solidFill>
                <a:srgbClr val="00CCFF"/>
              </a:solidFill>
              <a:miter lim="800000"/>
              <a:headEnd/>
              <a:tailEnd/>
            </a:ln>
            <a:effectLst/>
          </p:spPr>
          <p:txBody>
            <a:bodyPr wrap="none" anchor="ctr"/>
            <a:lstStyle/>
            <a:p>
              <a:endParaRPr lang="en-GB"/>
            </a:p>
          </p:txBody>
        </p:sp>
        <p:sp>
          <p:nvSpPr>
            <p:cNvPr id="2203" name="Rectangle 155"/>
            <p:cNvSpPr>
              <a:spLocks noChangeArrowheads="1"/>
            </p:cNvSpPr>
            <p:nvPr/>
          </p:nvSpPr>
          <p:spPr bwMode="auto">
            <a:xfrm>
              <a:off x="1474" y="2432"/>
              <a:ext cx="680" cy="9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204" name="Text Box 156"/>
            <p:cNvSpPr txBox="1">
              <a:spLocks noChangeArrowheads="1"/>
            </p:cNvSpPr>
            <p:nvPr/>
          </p:nvSpPr>
          <p:spPr bwMode="auto">
            <a:xfrm>
              <a:off x="1564" y="2568"/>
              <a:ext cx="500" cy="173"/>
            </a:xfrm>
            <a:prstGeom prst="rect">
              <a:avLst/>
            </a:prstGeom>
            <a:noFill/>
            <a:ln w="9525">
              <a:noFill/>
              <a:miter lim="800000"/>
              <a:headEnd/>
              <a:tailEnd/>
            </a:ln>
            <a:effectLst/>
          </p:spPr>
          <p:txBody>
            <a:bodyPr>
              <a:spAutoFit/>
            </a:bodyPr>
            <a:lstStyle/>
            <a:p>
              <a:pPr>
                <a:spcBef>
                  <a:spcPct val="50000"/>
                </a:spcBef>
              </a:pPr>
              <a:r>
                <a:rPr lang="en-GB" sz="1200"/>
                <a:t>Packet 3</a:t>
              </a:r>
              <a:endParaRPr lang="en-US" sz="1200"/>
            </a:p>
          </p:txBody>
        </p:sp>
      </p:grpSp>
      <p:sp>
        <p:nvSpPr>
          <p:cNvPr id="2205" name="Text Box 157"/>
          <p:cNvSpPr txBox="1">
            <a:spLocks noChangeArrowheads="1"/>
          </p:cNvSpPr>
          <p:nvPr/>
        </p:nvSpPr>
        <p:spPr bwMode="auto">
          <a:xfrm>
            <a:off x="395288" y="5300663"/>
            <a:ext cx="3168650" cy="392112"/>
          </a:xfrm>
          <a:prstGeom prst="rect">
            <a:avLst/>
          </a:prstGeom>
          <a:noFill/>
          <a:ln w="25400">
            <a:solidFill>
              <a:schemeClr val="tx1"/>
            </a:solidFill>
            <a:miter lim="800000"/>
            <a:headEnd/>
            <a:tailEnd/>
          </a:ln>
          <a:effectLst/>
        </p:spPr>
        <p:txBody>
          <a:bodyPr>
            <a:spAutoFit/>
          </a:bodyPr>
          <a:lstStyle/>
          <a:p>
            <a:pPr algn="ctr">
              <a:spcBef>
                <a:spcPct val="50000"/>
              </a:spcBef>
            </a:pPr>
            <a:r>
              <a:rPr lang="en-GB" b="1"/>
              <a:t>TOTAL DELAY </a:t>
            </a:r>
            <a:r>
              <a:rPr lang="el-GR" b="1"/>
              <a:t>α</a:t>
            </a:r>
            <a:r>
              <a:rPr lang="en-GB" b="1"/>
              <a:t>  S + H - 1</a:t>
            </a:r>
            <a:endParaRPr lang="en-US" b="1"/>
          </a:p>
        </p:txBody>
      </p:sp>
      <p:sp>
        <p:nvSpPr>
          <p:cNvPr id="2206" name="Rectangle 158"/>
          <p:cNvSpPr>
            <a:spLocks noChangeArrowheads="1"/>
          </p:cNvSpPr>
          <p:nvPr/>
        </p:nvSpPr>
        <p:spPr bwMode="auto">
          <a:xfrm>
            <a:off x="395288" y="5776913"/>
            <a:ext cx="4546600" cy="892175"/>
          </a:xfrm>
          <a:prstGeom prst="rect">
            <a:avLst/>
          </a:prstGeom>
          <a:noFill/>
          <a:ln w="9525">
            <a:noFill/>
            <a:miter lim="800000"/>
            <a:headEnd/>
            <a:tailEnd/>
          </a:ln>
          <a:effectLst/>
        </p:spPr>
        <p:txBody>
          <a:bodyPr/>
          <a:lstStyle/>
          <a:p>
            <a:pPr>
              <a:lnSpc>
                <a:spcPct val="90000"/>
              </a:lnSpc>
              <a:spcBef>
                <a:spcPct val="20000"/>
              </a:spcBef>
            </a:pPr>
            <a:r>
              <a:rPr lang="en-GB" sz="1200" b="1"/>
              <a:t>Where </a:t>
            </a:r>
          </a:p>
          <a:p>
            <a:pPr lvl="2">
              <a:lnSpc>
                <a:spcPct val="90000"/>
              </a:lnSpc>
              <a:spcBef>
                <a:spcPct val="20000"/>
              </a:spcBef>
            </a:pPr>
            <a:r>
              <a:rPr lang="en-GB" sz="1200" b="1"/>
              <a:t>S </a:t>
            </a:r>
            <a:r>
              <a:rPr lang="en-GB" sz="1200" b="1">
                <a:sym typeface="Wingdings" pitchFamily="2" charset="2"/>
              </a:rPr>
              <a:t>- Number of Packets</a:t>
            </a:r>
          </a:p>
          <a:p>
            <a:pPr lvl="2">
              <a:lnSpc>
                <a:spcPct val="90000"/>
              </a:lnSpc>
              <a:spcBef>
                <a:spcPct val="20000"/>
              </a:spcBef>
            </a:pPr>
            <a:r>
              <a:rPr lang="en-GB" sz="1200" b="1">
                <a:sym typeface="Wingdings" pitchFamily="2" charset="2"/>
              </a:rPr>
              <a:t>H - Number of Hops</a:t>
            </a:r>
          </a:p>
          <a:p>
            <a:pPr lvl="3">
              <a:lnSpc>
                <a:spcPct val="90000"/>
              </a:lnSpc>
              <a:spcBef>
                <a:spcPct val="20000"/>
              </a:spcBef>
            </a:pPr>
            <a:r>
              <a:rPr lang="en-GB" sz="1200" b="1"/>
              <a:t>	</a:t>
            </a:r>
            <a:endParaRPr lang="en-US" sz="1200" b="1"/>
          </a:p>
        </p:txBody>
      </p:sp>
      <p:sp>
        <p:nvSpPr>
          <p:cNvPr id="2207" name="Rectangle 159"/>
          <p:cNvSpPr>
            <a:spLocks noChangeArrowheads="1"/>
          </p:cNvSpPr>
          <p:nvPr/>
        </p:nvSpPr>
        <p:spPr bwMode="auto">
          <a:xfrm>
            <a:off x="4859338" y="5516563"/>
            <a:ext cx="3960812" cy="792162"/>
          </a:xfrm>
          <a:prstGeom prst="rect">
            <a:avLst/>
          </a:prstGeom>
          <a:noFill/>
          <a:ln w="9525">
            <a:noFill/>
            <a:miter lim="800000"/>
            <a:headEnd/>
            <a:tailEnd/>
          </a:ln>
          <a:effectLst/>
        </p:spPr>
        <p:txBody>
          <a:bodyPr/>
          <a:lstStyle/>
          <a:p>
            <a:pPr>
              <a:lnSpc>
                <a:spcPct val="90000"/>
              </a:lnSpc>
              <a:spcBef>
                <a:spcPct val="20000"/>
              </a:spcBef>
            </a:pPr>
            <a:r>
              <a:rPr lang="en-GB" sz="1600" b="1"/>
              <a:t>Therefore in this case </a:t>
            </a:r>
          </a:p>
          <a:p>
            <a:pPr>
              <a:lnSpc>
                <a:spcPct val="90000"/>
              </a:lnSpc>
              <a:spcBef>
                <a:spcPct val="20000"/>
              </a:spcBef>
            </a:pPr>
            <a:r>
              <a:rPr lang="en-GB" sz="1600" b="1"/>
              <a:t>the total delay time is   </a:t>
            </a:r>
            <a:r>
              <a:rPr lang="el-GR" sz="1600" b="1">
                <a:cs typeface="Arial" charset="0"/>
              </a:rPr>
              <a:t>α</a:t>
            </a:r>
            <a:r>
              <a:rPr lang="en-GB" sz="1600" b="1">
                <a:cs typeface="Arial" charset="0"/>
              </a:rPr>
              <a:t>  </a:t>
            </a:r>
            <a:r>
              <a:rPr lang="en-GB" sz="1600" b="1"/>
              <a:t> 3 + 3 – 1 = 5</a:t>
            </a:r>
            <a:endParaRPr lang="en-US" sz="1600" b="1"/>
          </a:p>
        </p:txBody>
      </p:sp>
      <p:sp>
        <p:nvSpPr>
          <p:cNvPr id="2208" name="Rectangle 160"/>
          <p:cNvSpPr>
            <a:spLocks noChangeArrowheads="1"/>
          </p:cNvSpPr>
          <p:nvPr/>
        </p:nvSpPr>
        <p:spPr bwMode="auto">
          <a:xfrm>
            <a:off x="1476375" y="476250"/>
            <a:ext cx="215900" cy="4537075"/>
          </a:xfrm>
          <a:prstGeom prst="rect">
            <a:avLst/>
          </a:prstGeom>
          <a:pattFill prst="diagBrick">
            <a:fgClr>
              <a:srgbClr val="FF99CC"/>
            </a:fgClr>
            <a:bgClr>
              <a:schemeClr val="bg1"/>
            </a:bgClr>
          </a:pattFill>
          <a:ln w="9525">
            <a:pattFill prst="diagBrick">
              <a:fgClr>
                <a:srgbClr val="9999FF"/>
              </a:fgClr>
              <a:bgClr>
                <a:srgbClr val="FFFFFF"/>
              </a:bgClr>
            </a:pattFill>
            <a:miter lim="800000"/>
            <a:headEnd/>
            <a:tailEnd/>
          </a:ln>
          <a:effectLst/>
        </p:spPr>
        <p:txBody>
          <a:bodyPr wrap="none" anchor="ctr"/>
          <a:lstStyle/>
          <a:p>
            <a:endParaRPr lang="en-GB"/>
          </a:p>
        </p:txBody>
      </p:sp>
      <p:sp>
        <p:nvSpPr>
          <p:cNvPr id="2209" name="Rectangle 161"/>
          <p:cNvSpPr>
            <a:spLocks noChangeArrowheads="1"/>
          </p:cNvSpPr>
          <p:nvPr/>
        </p:nvSpPr>
        <p:spPr bwMode="auto">
          <a:xfrm>
            <a:off x="3060700" y="476250"/>
            <a:ext cx="215900" cy="4537075"/>
          </a:xfrm>
          <a:prstGeom prst="rect">
            <a:avLst/>
          </a:prstGeom>
          <a:pattFill prst="diagBrick">
            <a:fgClr>
              <a:srgbClr val="FF99CC"/>
            </a:fgClr>
            <a:bgClr>
              <a:schemeClr val="bg1"/>
            </a:bgClr>
          </a:pattFill>
          <a:ln w="9525">
            <a:pattFill prst="diagBrick">
              <a:fgClr>
                <a:srgbClr val="9999FF"/>
              </a:fgClr>
              <a:bgClr>
                <a:srgbClr val="FFFFFF"/>
              </a:bgClr>
            </a:pattFill>
            <a:miter lim="800000"/>
            <a:headEnd/>
            <a:tailEnd/>
          </a:ln>
          <a:effectLst/>
        </p:spPr>
        <p:txBody>
          <a:bodyPr wrap="none" anchor="ctr"/>
          <a:lstStyle/>
          <a:p>
            <a:endParaRPr lang="en-GB"/>
          </a:p>
        </p:txBody>
      </p:sp>
      <p:sp>
        <p:nvSpPr>
          <p:cNvPr id="2210" name="Rectangle 162"/>
          <p:cNvSpPr>
            <a:spLocks noChangeArrowheads="1"/>
          </p:cNvSpPr>
          <p:nvPr/>
        </p:nvSpPr>
        <p:spPr bwMode="auto">
          <a:xfrm>
            <a:off x="4643438" y="476250"/>
            <a:ext cx="215900" cy="4537075"/>
          </a:xfrm>
          <a:prstGeom prst="rect">
            <a:avLst/>
          </a:prstGeom>
          <a:pattFill prst="diagBrick">
            <a:fgClr>
              <a:srgbClr val="FF99CC"/>
            </a:fgClr>
            <a:bgClr>
              <a:schemeClr val="bg1"/>
            </a:bgClr>
          </a:pattFill>
          <a:ln w="9525">
            <a:pattFill prst="diagBrick">
              <a:fgClr>
                <a:srgbClr val="9999FF"/>
              </a:fgClr>
              <a:bgClr>
                <a:srgbClr val="FFFFFF"/>
              </a:bgClr>
            </a:pattFill>
            <a:miter lim="800000"/>
            <a:headEnd/>
            <a:tailEnd/>
          </a:ln>
          <a:effec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94444E-6 -4.07031E-6 L 0.17709 0.09968 " pathEditMode="relative" rAng="0" ptsTypes="AA">
                                      <p:cBhvr>
                                        <p:cTn id="6" dur="2000" fill="hold"/>
                                        <p:tgtEl>
                                          <p:spTgt spid="12"/>
                                        </p:tgtEl>
                                        <p:attrNameLst>
                                          <p:attrName>ppt_x</p:attrName>
                                          <p:attrName>ppt_y</p:attrName>
                                        </p:attrNameLst>
                                      </p:cBhvr>
                                      <p:rCtr x="89" y="50"/>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4)">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path" presetSubtype="0" accel="50000" decel="50000" fill="hold" grpId="0" nodeType="clickEffect">
                                  <p:stCondLst>
                                    <p:cond delay="0"/>
                                  </p:stCondLst>
                                  <p:childTnLst>
                                    <p:animMotion origin="layout" path="M -2.22222E-6 -3.26549E-6 L 0.10226 0.10477 " pathEditMode="relative" rAng="0" ptsTypes="AA">
                                      <p:cBhvr>
                                        <p:cTn id="15" dur="2000" fill="hold"/>
                                        <p:tgtEl>
                                          <p:spTgt spid="2164"/>
                                        </p:tgtEl>
                                        <p:attrNameLst>
                                          <p:attrName>ppt_x</p:attrName>
                                          <p:attrName>ppt_y</p:attrName>
                                        </p:attrNameLst>
                                      </p:cBhvr>
                                      <p:rCtr x="51" y="52"/>
                                    </p:animMotion>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45"/>
                                        </p:tgtEl>
                                        <p:attrNameLst>
                                          <p:attrName>style.visibility</p:attrName>
                                        </p:attrNameLst>
                                      </p:cBhvr>
                                      <p:to>
                                        <p:strVal val="visible"/>
                                      </p:to>
                                    </p:set>
                                    <p:animEffect transition="in" filter="fade">
                                      <p:cBhvr>
                                        <p:cTn id="23" dur="2000"/>
                                        <p:tgtEl>
                                          <p:spTgt spid="2145"/>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0.00399 0.00509 L 0.17344 0.10454 " pathEditMode="relative" rAng="0" ptsTypes="AA">
                                      <p:cBhvr>
                                        <p:cTn id="27" dur="2000" fill="hold"/>
                                        <p:tgtEl>
                                          <p:spTgt spid="15"/>
                                        </p:tgtEl>
                                        <p:attrNameLst>
                                          <p:attrName>ppt_x</p:attrName>
                                          <p:attrName>ppt_y</p:attrName>
                                        </p:attrNameLst>
                                      </p:cBhvr>
                                      <p:rCtr x="85" y="50"/>
                                    </p:animMotion>
                                  </p:childTnLst>
                                </p:cTn>
                              </p:par>
                            </p:childTnLst>
                          </p:cTn>
                        </p:par>
                      </p:childTnLst>
                    </p:cTn>
                  </p:par>
                  <p:par>
                    <p:cTn id="28" fill="hold">
                      <p:stCondLst>
                        <p:cond delay="indefinite"/>
                      </p:stCondLst>
                      <p:childTnLst>
                        <p:par>
                          <p:cTn id="29" fill="hold">
                            <p:stCondLst>
                              <p:cond delay="0"/>
                            </p:stCondLst>
                            <p:childTnLst>
                              <p:par>
                                <p:cTn id="30" presetID="49" presetClass="path" presetSubtype="0" accel="50000" decel="50000" fill="hold" nodeType="clickEffect">
                                  <p:stCondLst>
                                    <p:cond delay="0"/>
                                  </p:stCondLst>
                                  <p:childTnLst>
                                    <p:animMotion origin="layout" path="M -1.94444E-6 -2.41443E-6 L 0.17709 0.09945 " pathEditMode="relative" rAng="0" ptsTypes="AA">
                                      <p:cBhvr>
                                        <p:cTn id="31" dur="2000" fill="hold"/>
                                        <p:tgtEl>
                                          <p:spTgt spid="13"/>
                                        </p:tgtEl>
                                        <p:attrNameLst>
                                          <p:attrName>ppt_x</p:attrName>
                                          <p:attrName>ppt_y</p:attrName>
                                        </p:attrNameLst>
                                      </p:cBhvr>
                                      <p:rCtr x="89" y="50"/>
                                    </p:animMotion>
                                  </p:childTnLst>
                                </p:cTn>
                              </p:par>
                            </p:childTnLst>
                          </p:cTn>
                        </p:par>
                      </p:childTnLst>
                    </p:cTn>
                  </p:par>
                  <p:par>
                    <p:cTn id="32" fill="hold">
                      <p:stCondLst>
                        <p:cond delay="indefinite"/>
                      </p:stCondLst>
                      <p:childTnLst>
                        <p:par>
                          <p:cTn id="33" fill="hold">
                            <p:stCondLst>
                              <p:cond delay="0"/>
                            </p:stCondLst>
                            <p:childTnLst>
                              <p:par>
                                <p:cTn id="34" presetID="21"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4)">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grpId="0" nodeType="clickEffect">
                                  <p:stCondLst>
                                    <p:cond delay="0"/>
                                  </p:stCondLst>
                                  <p:childTnLst>
                                    <p:animMotion origin="layout" path="M 1.38889E-6 3.321E-6 L 0.10243 0.08279 " pathEditMode="relative" rAng="0" ptsTypes="AA">
                                      <p:cBhvr>
                                        <p:cTn id="40" dur="2000" fill="hold"/>
                                        <p:tgtEl>
                                          <p:spTgt spid="2168"/>
                                        </p:tgtEl>
                                        <p:attrNameLst>
                                          <p:attrName>ppt_x</p:attrName>
                                          <p:attrName>ppt_y</p:attrName>
                                        </p:attrNameLst>
                                      </p:cBhvr>
                                      <p:rCtr x="51" y="41"/>
                                    </p:animMotion>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0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46"/>
                                        </p:tgtEl>
                                        <p:attrNameLst>
                                          <p:attrName>style.visibility</p:attrName>
                                        </p:attrNameLst>
                                      </p:cBhvr>
                                      <p:to>
                                        <p:strVal val="visible"/>
                                      </p:to>
                                    </p:set>
                                    <p:animEffect transition="in" filter="fade">
                                      <p:cBhvr>
                                        <p:cTn id="51" dur="2000"/>
                                        <p:tgtEl>
                                          <p:spTgt spid="2146"/>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path" presetSubtype="0" accel="50000" decel="50000" fill="hold" nodeType="clickEffect">
                                  <p:stCondLst>
                                    <p:cond delay="0"/>
                                  </p:stCondLst>
                                  <p:childTnLst>
                                    <p:animMotion origin="layout" path="M 0.00399 0.00509 L 0.17344 0.10454 " pathEditMode="relative" rAng="0" ptsTypes="AA">
                                      <p:cBhvr>
                                        <p:cTn id="55" dur="2000" fill="hold"/>
                                        <p:tgtEl>
                                          <p:spTgt spid="21"/>
                                        </p:tgtEl>
                                        <p:attrNameLst>
                                          <p:attrName>ppt_x</p:attrName>
                                          <p:attrName>ppt_y</p:attrName>
                                        </p:attrNameLst>
                                      </p:cBhvr>
                                      <p:rCtr x="85" y="50"/>
                                    </p:animMotion>
                                  </p:childTnLst>
                                </p:cTn>
                              </p:par>
                            </p:childTnLst>
                          </p:cTn>
                        </p:par>
                      </p:childTnLst>
                    </p:cTn>
                  </p:par>
                  <p:par>
                    <p:cTn id="56" fill="hold">
                      <p:stCondLst>
                        <p:cond delay="indefinite"/>
                      </p:stCondLst>
                      <p:childTnLst>
                        <p:par>
                          <p:cTn id="57" fill="hold">
                            <p:stCondLst>
                              <p:cond delay="0"/>
                            </p:stCondLst>
                            <p:childTnLst>
                              <p:par>
                                <p:cTn id="58" presetID="49" presetClass="path" presetSubtype="0" accel="50000" decel="50000" fill="hold" nodeType="clickEffect">
                                  <p:stCondLst>
                                    <p:cond delay="0"/>
                                  </p:stCondLst>
                                  <p:childTnLst>
                                    <p:animMotion origin="layout" path="M 0.00399 0.00509 L 0.17344 0.10453 " pathEditMode="relative" rAng="0" ptsTypes="AA">
                                      <p:cBhvr>
                                        <p:cTn id="59" dur="2000" fill="hold"/>
                                        <p:tgtEl>
                                          <p:spTgt spid="22"/>
                                        </p:tgtEl>
                                        <p:attrNameLst>
                                          <p:attrName>ppt_x</p:attrName>
                                          <p:attrName>ppt_y</p:attrName>
                                        </p:attrNameLst>
                                      </p:cBhvr>
                                      <p:rCtr x="85" y="50"/>
                                    </p:animMotion>
                                  </p:childTnLst>
                                </p:cTn>
                              </p:par>
                            </p:childTnLst>
                          </p:cTn>
                        </p:par>
                      </p:childTnLst>
                    </p:cTn>
                  </p:par>
                  <p:par>
                    <p:cTn id="60" fill="hold">
                      <p:stCondLst>
                        <p:cond delay="indefinite"/>
                      </p:stCondLst>
                      <p:childTnLst>
                        <p:par>
                          <p:cTn id="61" fill="hold">
                            <p:stCondLst>
                              <p:cond delay="0"/>
                            </p:stCondLst>
                            <p:childTnLst>
                              <p:par>
                                <p:cTn id="62" presetID="49" presetClass="path" presetSubtype="0" accel="50000" decel="50000" fill="hold" nodeType="clickEffect">
                                  <p:stCondLst>
                                    <p:cond delay="0"/>
                                  </p:stCondLst>
                                  <p:childTnLst>
                                    <p:animMotion origin="layout" path="M -1.94444E-6 5.08788E-7 L 0.16927 0.09944 " pathEditMode="relative" rAng="0" ptsTypes="AA">
                                      <p:cBhvr>
                                        <p:cTn id="63" dur="2000" fill="hold"/>
                                        <p:tgtEl>
                                          <p:spTgt spid="14"/>
                                        </p:tgtEl>
                                        <p:attrNameLst>
                                          <p:attrName>ppt_x</p:attrName>
                                          <p:attrName>ppt_y</p:attrName>
                                        </p:attrNameLst>
                                      </p:cBhvr>
                                      <p:rCtr x="85" y="50"/>
                                    </p:animMotion>
                                  </p:childTnLst>
                                </p:cTn>
                              </p:par>
                            </p:childTnLst>
                          </p:cTn>
                        </p:par>
                      </p:childTnLst>
                    </p:cTn>
                  </p:par>
                  <p:par>
                    <p:cTn id="64" fill="hold">
                      <p:stCondLst>
                        <p:cond delay="indefinite"/>
                      </p:stCondLst>
                      <p:childTnLst>
                        <p:par>
                          <p:cTn id="65" fill="hold">
                            <p:stCondLst>
                              <p:cond delay="0"/>
                            </p:stCondLst>
                            <p:childTnLst>
                              <p:par>
                                <p:cTn id="66" presetID="21" presetClass="entr" presetSubtype="4"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heel(4)">
                                      <p:cBhvr>
                                        <p:cTn id="68" dur="2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49" presetClass="path" presetSubtype="0" accel="50000" decel="50000" fill="hold" grpId="0" nodeType="clickEffect">
                                  <p:stCondLst>
                                    <p:cond delay="0"/>
                                  </p:stCondLst>
                                  <p:childTnLst>
                                    <p:animMotion origin="layout" path="M 1.38889E-6 1.88714E-6 L 0.10243 0.05365 " pathEditMode="relative" rAng="0" ptsTypes="AA">
                                      <p:cBhvr>
                                        <p:cTn id="72" dur="2000" fill="hold"/>
                                        <p:tgtEl>
                                          <p:spTgt spid="2172"/>
                                        </p:tgtEl>
                                        <p:attrNameLst>
                                          <p:attrName>ppt_x</p:attrName>
                                          <p:attrName>ppt_y</p:attrName>
                                        </p:attrNameLst>
                                      </p:cBhvr>
                                      <p:rCtr x="51" y="27"/>
                                    </p:animMotion>
                                  </p:childTnLst>
                                </p:cTn>
                              </p:par>
                              <p:par>
                                <p:cTn id="73" presetID="10"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000"/>
                                        <p:tgtEl>
                                          <p:spTgt spid="23"/>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20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147"/>
                                        </p:tgtEl>
                                        <p:attrNameLst>
                                          <p:attrName>style.visibility</p:attrName>
                                        </p:attrNameLst>
                                      </p:cBhvr>
                                      <p:to>
                                        <p:strVal val="visible"/>
                                      </p:to>
                                    </p:set>
                                    <p:animEffect transition="in" filter="fade">
                                      <p:cBhvr>
                                        <p:cTn id="83" dur="2000"/>
                                        <p:tgtEl>
                                          <p:spTgt spid="2147"/>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path" presetSubtype="0" accel="50000" decel="50000" fill="hold" nodeType="clickEffect">
                                  <p:stCondLst>
                                    <p:cond delay="0"/>
                                  </p:stCondLst>
                                  <p:childTnLst>
                                    <p:animMotion origin="layout" path="M 0.00018 -0.00023 L 0.17743 0.09945 " pathEditMode="relative" rAng="0" ptsTypes="AA">
                                      <p:cBhvr>
                                        <p:cTn id="87" dur="2000" fill="hold"/>
                                        <p:tgtEl>
                                          <p:spTgt spid="23"/>
                                        </p:tgtEl>
                                        <p:attrNameLst>
                                          <p:attrName>ppt_x</p:attrName>
                                          <p:attrName>ppt_y</p:attrName>
                                        </p:attrNameLst>
                                      </p:cBhvr>
                                      <p:rCtr x="89" y="50"/>
                                    </p:animMotion>
                                  </p:childTnLst>
                                </p:cTn>
                              </p:par>
                            </p:childTnLst>
                          </p:cTn>
                        </p:par>
                      </p:childTnLst>
                    </p:cTn>
                  </p:par>
                  <p:par>
                    <p:cTn id="88" fill="hold">
                      <p:stCondLst>
                        <p:cond delay="indefinite"/>
                      </p:stCondLst>
                      <p:childTnLst>
                        <p:par>
                          <p:cTn id="89" fill="hold">
                            <p:stCondLst>
                              <p:cond delay="0"/>
                            </p:stCondLst>
                            <p:childTnLst>
                              <p:par>
                                <p:cTn id="90" presetID="49" presetClass="path" presetSubtype="0" accel="50000" decel="50000" fill="hold" nodeType="clickEffect">
                                  <p:stCondLst>
                                    <p:cond delay="0"/>
                                  </p:stCondLst>
                                  <p:childTnLst>
                                    <p:animMotion origin="layout" path="M -0.00382 -0.00532 L 0.17344 0.09436 " pathEditMode="relative" rAng="0" ptsTypes="AA">
                                      <p:cBhvr>
                                        <p:cTn id="91" dur="2000" fill="hold"/>
                                        <p:tgtEl>
                                          <p:spTgt spid="24"/>
                                        </p:tgtEl>
                                        <p:attrNameLst>
                                          <p:attrName>ppt_x</p:attrName>
                                          <p:attrName>ppt_y</p:attrName>
                                        </p:attrNameLst>
                                      </p:cBhvr>
                                      <p:rCtr x="89" y="50"/>
                                    </p:animMotion>
                                  </p:childTnLst>
                                </p:cTn>
                              </p:par>
                            </p:childTnLst>
                          </p:cTn>
                        </p:par>
                      </p:childTnLst>
                    </p:cTn>
                  </p:par>
                  <p:par>
                    <p:cTn id="92" fill="hold">
                      <p:stCondLst>
                        <p:cond delay="indefinite"/>
                      </p:stCondLst>
                      <p:childTnLst>
                        <p:par>
                          <p:cTn id="93" fill="hold">
                            <p:stCondLst>
                              <p:cond delay="0"/>
                            </p:stCondLst>
                            <p:childTnLst>
                              <p:par>
                                <p:cTn id="94" presetID="21" presetClass="entr" presetSubtype="4"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heel(4)">
                                      <p:cBhvr>
                                        <p:cTn id="96" dur="20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49" presetClass="path" presetSubtype="0" accel="50000" decel="50000" fill="hold" grpId="0" nodeType="clickEffect">
                                  <p:stCondLst>
                                    <p:cond delay="0"/>
                                  </p:stCondLst>
                                  <p:childTnLst>
                                    <p:animMotion origin="layout" path="M 1.38889E-6 4.81036E-6 L 0.10243 0.04324 " pathEditMode="relative" rAng="0" ptsTypes="AA">
                                      <p:cBhvr>
                                        <p:cTn id="100" dur="2000" fill="hold"/>
                                        <p:tgtEl>
                                          <p:spTgt spid="2176"/>
                                        </p:tgtEl>
                                        <p:attrNameLst>
                                          <p:attrName>ppt_x</p:attrName>
                                          <p:attrName>ppt_y</p:attrName>
                                        </p:attrNameLst>
                                      </p:cBhvr>
                                      <p:rCtr x="51" y="22"/>
                                    </p:animMotion>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148"/>
                                        </p:tgtEl>
                                        <p:attrNameLst>
                                          <p:attrName>style.visibility</p:attrName>
                                        </p:attrNameLst>
                                      </p:cBhvr>
                                      <p:to>
                                        <p:strVal val="visible"/>
                                      </p:to>
                                    </p:set>
                                    <p:animEffect transition="in" filter="fade">
                                      <p:cBhvr>
                                        <p:cTn id="105" dur="2000"/>
                                        <p:tgtEl>
                                          <p:spTgt spid="2148"/>
                                        </p:tgtEl>
                                      </p:cBhvr>
                                    </p:animEffect>
                                  </p:childTnLst>
                                </p:cTn>
                              </p:par>
                              <p:par>
                                <p:cTn id="106" presetID="10" presetClass="entr" presetSubtype="0" fill="hold" nodeType="with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2000"/>
                                        <p:tgtEl>
                                          <p:spTgt spid="2"/>
                                        </p:tgtEl>
                                      </p:cBhvr>
                                    </p:animEffect>
                                  </p:childTnLst>
                                </p:cTn>
                              </p:par>
                            </p:childTnLst>
                          </p:cTn>
                        </p:par>
                      </p:childTnLst>
                    </p:cTn>
                  </p:par>
                  <p:par>
                    <p:cTn id="109" fill="hold">
                      <p:stCondLst>
                        <p:cond delay="indefinite"/>
                      </p:stCondLst>
                      <p:childTnLst>
                        <p:par>
                          <p:cTn id="110" fill="hold">
                            <p:stCondLst>
                              <p:cond delay="0"/>
                            </p:stCondLst>
                            <p:childTnLst>
                              <p:par>
                                <p:cTn id="111" presetID="49" presetClass="path" presetSubtype="0" accel="50000" decel="50000" fill="hold" nodeType="clickEffect">
                                  <p:stCondLst>
                                    <p:cond delay="0"/>
                                  </p:stCondLst>
                                  <p:childTnLst>
                                    <p:animMotion origin="layout" path="M 0.00018 -0.00023 L 0.17743 0.08881 " pathEditMode="relative" rAng="0" ptsTypes="AA">
                                      <p:cBhvr>
                                        <p:cTn id="112" dur="2000" fill="hold"/>
                                        <p:tgtEl>
                                          <p:spTgt spid="2"/>
                                        </p:tgtEl>
                                        <p:attrNameLst>
                                          <p:attrName>ppt_x</p:attrName>
                                          <p:attrName>ppt_y</p:attrName>
                                        </p:attrNameLst>
                                      </p:cBhvr>
                                      <p:rCtr x="89" y="44"/>
                                    </p:animMotion>
                                  </p:childTnLst>
                                </p:cTn>
                              </p:par>
                            </p:childTnLst>
                          </p:cTn>
                        </p:par>
                      </p:childTnLst>
                    </p:cTn>
                  </p:par>
                  <p:par>
                    <p:cTn id="113" fill="hold">
                      <p:stCondLst>
                        <p:cond delay="indefinite"/>
                      </p:stCondLst>
                      <p:childTnLst>
                        <p:par>
                          <p:cTn id="114" fill="hold">
                            <p:stCondLst>
                              <p:cond delay="0"/>
                            </p:stCondLst>
                            <p:childTnLst>
                              <p:par>
                                <p:cTn id="115" presetID="21" presetClass="entr" presetSubtype="4" fill="hold"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wheel(4)">
                                      <p:cBhvr>
                                        <p:cTn id="117" dur="2000"/>
                                        <p:tgtEl>
                                          <p:spTgt spid="20"/>
                                        </p:tgtEl>
                                      </p:cBhvr>
                                    </p:animEffect>
                                  </p:childTnLst>
                                </p:cTn>
                              </p:par>
                            </p:childTnLst>
                          </p:cTn>
                        </p:par>
                      </p:childTnLst>
                    </p:cTn>
                  </p:par>
                  <p:par>
                    <p:cTn id="118" fill="hold">
                      <p:stCondLst>
                        <p:cond delay="indefinite"/>
                      </p:stCondLst>
                      <p:childTnLst>
                        <p:par>
                          <p:cTn id="119" fill="hold">
                            <p:stCondLst>
                              <p:cond delay="0"/>
                            </p:stCondLst>
                            <p:childTnLst>
                              <p:par>
                                <p:cTn id="120" presetID="49" presetClass="path" presetSubtype="0" accel="50000" decel="50000" fill="hold" grpId="0" nodeType="clickEffect">
                                  <p:stCondLst>
                                    <p:cond delay="0"/>
                                  </p:stCondLst>
                                  <p:childTnLst>
                                    <p:animMotion origin="layout" path="M 1.38889E-6 -3.53377E-6 L 0.10243 0.02221 " pathEditMode="relative" rAng="0" ptsTypes="AA">
                                      <p:cBhvr>
                                        <p:cTn id="121" dur="2000" fill="hold"/>
                                        <p:tgtEl>
                                          <p:spTgt spid="2180"/>
                                        </p:tgtEl>
                                        <p:attrNameLst>
                                          <p:attrName>ppt_x</p:attrName>
                                          <p:attrName>ppt_y</p:attrName>
                                        </p:attrNameLst>
                                      </p:cBhvr>
                                      <p:rCtr x="51" y="11"/>
                                    </p:animMotion>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149"/>
                                        </p:tgtEl>
                                        <p:attrNameLst>
                                          <p:attrName>style.visibility</p:attrName>
                                        </p:attrNameLst>
                                      </p:cBhvr>
                                      <p:to>
                                        <p:strVal val="visible"/>
                                      </p:to>
                                    </p:set>
                                    <p:animEffect transition="in" filter="fade">
                                      <p:cBhvr>
                                        <p:cTn id="126" dur="2000"/>
                                        <p:tgtEl>
                                          <p:spTgt spid="2149"/>
                                        </p:tgtEl>
                                      </p:cBhvr>
                                    </p:animEffect>
                                  </p:childTnLst>
                                </p:cTn>
                              </p:par>
                              <p:par>
                                <p:cTn id="127" presetID="10" presetClass="entr" presetSubtype="0" fill="hold"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2000"/>
                                        <p:tgtEl>
                                          <p:spTgt spid="21"/>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206"/>
                                        </p:tgtEl>
                                        <p:attrNameLst>
                                          <p:attrName>style.visibility</p:attrName>
                                        </p:attrNameLst>
                                      </p:cBhvr>
                                      <p:to>
                                        <p:strVal val="visible"/>
                                      </p:to>
                                    </p:set>
                                    <p:animEffect transition="in" filter="fade">
                                      <p:cBhvr>
                                        <p:cTn id="134" dur="2000"/>
                                        <p:tgtEl>
                                          <p:spTgt spid="2206"/>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2205"/>
                                        </p:tgtEl>
                                        <p:attrNameLst>
                                          <p:attrName>style.visibility</p:attrName>
                                        </p:attrNameLst>
                                      </p:cBhvr>
                                      <p:to>
                                        <p:strVal val="visible"/>
                                      </p:to>
                                    </p:set>
                                    <p:animEffect transition="in" filter="fade">
                                      <p:cBhvr>
                                        <p:cTn id="137" dur="2000"/>
                                        <p:tgtEl>
                                          <p:spTgt spid="220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07"/>
                                        </p:tgtEl>
                                        <p:attrNameLst>
                                          <p:attrName>style.visibility</p:attrName>
                                        </p:attrNameLst>
                                      </p:cBhvr>
                                      <p:to>
                                        <p:strVal val="visible"/>
                                      </p:to>
                                    </p:set>
                                    <p:animEffect transition="in" filter="fade">
                                      <p:cBhvr>
                                        <p:cTn id="142" dur="2000"/>
                                        <p:tgtEl>
                                          <p:spTgt spid="2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 grpId="0"/>
      <p:bldP spid="2146" grpId="0"/>
      <p:bldP spid="2147" grpId="0"/>
      <p:bldP spid="2148" grpId="0"/>
      <p:bldP spid="2149" grpId="0"/>
      <p:bldP spid="2164" grpId="0"/>
      <p:bldP spid="2168" grpId="0"/>
      <p:bldP spid="2172" grpId="0"/>
      <p:bldP spid="2176" grpId="0"/>
      <p:bldP spid="2180" grpId="0"/>
      <p:bldP spid="2205" grpId="0" animBg="1"/>
      <p:bldP spid="2206" grpId="0"/>
      <p:bldP spid="220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en-US" smtClean="0"/>
          </a:p>
        </p:txBody>
      </p:sp>
      <p:sp>
        <p:nvSpPr>
          <p:cNvPr id="30723" name="Content Placeholder 2"/>
          <p:cNvSpPr>
            <a:spLocks noGrp="1"/>
          </p:cNvSpPr>
          <p:nvPr>
            <p:ph idx="1"/>
          </p:nvPr>
        </p:nvSpPr>
        <p:spPr/>
        <p:txBody>
          <a:bodyPr/>
          <a:lstStyle/>
          <a:p>
            <a:pPr eaLnBrk="1" hangingPunct="1"/>
            <a:endParaRPr lang="en-US" smtClean="0"/>
          </a:p>
        </p:txBody>
      </p:sp>
      <p:pic>
        <p:nvPicPr>
          <p:cNvPr id="30724" name="Picture 2"/>
          <p:cNvPicPr>
            <a:picLocks noChangeAspect="1" noChangeArrowheads="1"/>
          </p:cNvPicPr>
          <p:nvPr/>
        </p:nvPicPr>
        <p:blipFill>
          <a:blip r:embed="rId2" cstate="print"/>
          <a:srcRect/>
          <a:stretch>
            <a:fillRect/>
          </a:stretch>
        </p:blipFill>
        <p:spPr bwMode="auto">
          <a:xfrm>
            <a:off x="0" y="0"/>
            <a:ext cx="9091613" cy="6858000"/>
          </a:xfrm>
          <a:prstGeom prst="rect">
            <a:avLst/>
          </a:prstGeom>
          <a:noFill/>
          <a:ln w="9525">
            <a:noFill/>
            <a:miter lim="800000"/>
            <a:headEnd/>
            <a:tailEnd/>
          </a:ln>
        </p:spPr>
      </p:pic>
      <p:grpSp>
        <p:nvGrpSpPr>
          <p:cNvPr id="2" name="Group 4"/>
          <p:cNvGrpSpPr>
            <a:grpSpLocks/>
          </p:cNvGrpSpPr>
          <p:nvPr/>
        </p:nvGrpSpPr>
        <p:grpSpPr bwMode="auto">
          <a:xfrm>
            <a:off x="0" y="0"/>
            <a:ext cx="9829800" cy="7239000"/>
            <a:chOff x="0" y="0"/>
            <a:chExt cx="9144000" cy="6858000"/>
          </a:xfrm>
        </p:grpSpPr>
        <p:sp>
          <p:nvSpPr>
            <p:cNvPr id="6" name="Rectangle 5"/>
            <p:cNvSpPr/>
            <p:nvPr/>
          </p:nvSpPr>
          <p:spPr>
            <a:xfrm>
              <a:off x="0" y="0"/>
              <a:ext cx="9144000" cy="6858000"/>
            </a:xfrm>
            <a:prstGeom prst="rect">
              <a:avLst/>
            </a:prstGeom>
            <a:no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1346791" cy="1299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smtClean="0"/>
          </a:p>
        </p:txBody>
      </p:sp>
      <p:sp>
        <p:nvSpPr>
          <p:cNvPr id="31747" name="Content Placeholder 2"/>
          <p:cNvSpPr>
            <a:spLocks noGrp="1"/>
          </p:cNvSpPr>
          <p:nvPr>
            <p:ph idx="1"/>
          </p:nvPr>
        </p:nvSpPr>
        <p:spPr/>
        <p:txBody>
          <a:bodyPr/>
          <a:lstStyle/>
          <a:p>
            <a:pPr eaLnBrk="1" hangingPunct="1"/>
            <a:endParaRPr lang="en-US" smtClean="0"/>
          </a:p>
        </p:txBody>
      </p:sp>
      <p:pic>
        <p:nvPicPr>
          <p:cNvPr id="3174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2" name="Group 4"/>
          <p:cNvGrpSpPr>
            <a:grpSpLocks/>
          </p:cNvGrpSpPr>
          <p:nvPr/>
        </p:nvGrpSpPr>
        <p:grpSpPr bwMode="auto">
          <a:xfrm>
            <a:off x="0" y="0"/>
            <a:ext cx="9829800" cy="7239000"/>
            <a:chOff x="0" y="0"/>
            <a:chExt cx="9144000" cy="6858000"/>
          </a:xfrm>
        </p:grpSpPr>
        <p:sp>
          <p:nvSpPr>
            <p:cNvPr id="6" name="Rectangle 5"/>
            <p:cNvSpPr/>
            <p:nvPr/>
          </p:nvSpPr>
          <p:spPr>
            <a:xfrm>
              <a:off x="0" y="0"/>
              <a:ext cx="9144000" cy="6858000"/>
            </a:xfrm>
            <a:prstGeom prst="rect">
              <a:avLst/>
            </a:prstGeom>
            <a:no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1346791" cy="1299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DELAY ANALYSIS FOR PACKET SWITCHING NETWORK</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TAKE TWO EXAMPLES THE 30 OCTET MESSAGE IS  (1) MADE TO TWO PACKETS OF 15 OCTET EACH, (2) MADE TO 3 PACKETS OF 10 OCTETS EACH</a:t>
            </a:r>
          </a:p>
          <a:p>
            <a:r>
              <a:rPr lang="en-GB" dirty="0" smtClean="0"/>
              <a:t>YOU WILL OBSERVE THE FOLLOWING</a:t>
            </a:r>
          </a:p>
          <a:p>
            <a:pPr>
              <a:buNone/>
            </a:pPr>
            <a:r>
              <a:rPr lang="en-GB" dirty="0" smtClean="0"/>
              <a:t>OVERLAP SENDING OF PACKETS, FOR EXAMPLE, WHEN 1 ST PACKET RCEIVED AT B, THIS PACKET IS SEND FROM B TO C,DURING THIS TIME THE 2</a:t>
            </a:r>
            <a:r>
              <a:rPr lang="en-GB" baseline="30000" dirty="0" smtClean="0"/>
              <a:t>ND</a:t>
            </a:r>
            <a:r>
              <a:rPr lang="en-GB" dirty="0" smtClean="0"/>
              <a:t> PACKET IS SEND FROM A TO B. NOTE THAT IN AGIVEN TIME 2 ACTIONS HAVE BEEN MADE</a:t>
            </a:r>
          </a:p>
          <a:p>
            <a:pPr>
              <a:buNone/>
            </a:pPr>
            <a:r>
              <a:rPr lang="en-GB" dirty="0" smtClean="0"/>
              <a:t>THE TOTAL DELAY EXPERIENCED IN (1)72 MSEC (2) 65 MSEC </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u="sng" dirty="0" smtClean="0"/>
              <a:t>Message </a:t>
            </a:r>
            <a:r>
              <a:rPr lang="en-US" b="1" u="sng" dirty="0" err="1" smtClean="0"/>
              <a:t>vs</a:t>
            </a:r>
            <a:r>
              <a:rPr lang="en-US" b="1" u="sng" dirty="0" smtClean="0"/>
              <a:t> Packet delay</a:t>
            </a:r>
            <a:r>
              <a:rPr lang="en-US" dirty="0" smtClean="0"/>
              <a:t/>
            </a:r>
            <a:br>
              <a:rPr lang="en-US" dirty="0" smtClean="0"/>
            </a:br>
            <a:endParaRPr lang="en-US"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smtClean="0"/>
              <a:t>It is easy to calculate message delay rather than packet delay  ,why ?</a:t>
            </a:r>
          </a:p>
          <a:p>
            <a:pPr eaLnBrk="1" fontAlgn="auto" hangingPunct="1">
              <a:spcAft>
                <a:spcPts val="0"/>
              </a:spcAft>
              <a:buFont typeface="Arial" pitchFamily="34" charset="0"/>
              <a:buChar char="•"/>
              <a:defRPr/>
            </a:pPr>
            <a:r>
              <a:rPr lang="en-US" dirty="0" smtClean="0"/>
              <a:t>When sending  packets from one node to another the following process can be adopted as against message transmission</a:t>
            </a:r>
          </a:p>
          <a:p>
            <a:pPr eaLnBrk="1" fontAlgn="auto" hangingPunct="1">
              <a:spcAft>
                <a:spcPts val="0"/>
              </a:spcAft>
              <a:buFont typeface="Arial" pitchFamily="34" charset="0"/>
              <a:buChar char="•"/>
              <a:defRPr/>
            </a:pPr>
            <a:r>
              <a:rPr lang="en-US" dirty="0" smtClean="0"/>
              <a:t>(a)Packets can be sent to another node through different paths simultaneously</a:t>
            </a:r>
          </a:p>
          <a:p>
            <a:pPr eaLnBrk="1" fontAlgn="auto" hangingPunct="1">
              <a:spcAft>
                <a:spcPts val="0"/>
              </a:spcAft>
              <a:buFont typeface="Arial" pitchFamily="34" charset="0"/>
              <a:buChar char="•"/>
              <a:defRPr/>
            </a:pPr>
            <a:r>
              <a:rPr lang="en-US" dirty="0" smtClean="0"/>
              <a:t>(b)Packetizing at the node and sending packets over the hop can be made in different times to maximize the sending of packets over a hop .</a:t>
            </a:r>
          </a:p>
          <a:p>
            <a:pPr eaLnBrk="1" fontAlgn="auto" hangingPunct="1">
              <a:spcAft>
                <a:spcPts val="0"/>
              </a:spcAft>
              <a:buFont typeface="Arial" pitchFamily="34" charset="0"/>
              <a:buChar char="•"/>
              <a:defRPr/>
            </a:pPr>
            <a:r>
              <a:rPr lang="en-US" dirty="0" smtClean="0"/>
              <a:t>(C)Hence , overlap sending &amp; receiving  of packets can be achieved in a node . Hence the delay introduced in packet mode is rather complicated (than message) although it is efficient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Contd….</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dirty="0" smtClean="0"/>
              <a:t>In </a:t>
            </a:r>
            <a:r>
              <a:rPr lang="en-US" b="1" dirty="0" smtClean="0"/>
              <a:t>message mode</a:t>
            </a:r>
            <a:r>
              <a:rPr lang="en-US" dirty="0" smtClean="0"/>
              <a:t> the delay introduced in (H-1) hops is rather simple and is equal to </a:t>
            </a:r>
          </a:p>
          <a:p>
            <a:pPr eaLnBrk="1" fontAlgn="auto" hangingPunct="1">
              <a:spcAft>
                <a:spcPts val="0"/>
              </a:spcAft>
              <a:buFont typeface="Arial" pitchFamily="34" charset="0"/>
              <a:buChar char="•"/>
              <a:defRPr/>
            </a:pPr>
            <a:r>
              <a:rPr lang="en-US" b="1" dirty="0" smtClean="0"/>
              <a:t>Message delay = K * (H-1)</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r>
              <a:rPr lang="en-US" dirty="0" smtClean="0"/>
              <a:t>In </a:t>
            </a:r>
            <a:r>
              <a:rPr lang="en-US" b="1" dirty="0" smtClean="0"/>
              <a:t>packet mode </a:t>
            </a:r>
            <a:r>
              <a:rPr lang="en-US" dirty="0" smtClean="0"/>
              <a:t>the delay is proportional to addition delay to message length and it is assumed to be  </a:t>
            </a:r>
          </a:p>
          <a:p>
            <a:pPr eaLnBrk="1" fontAlgn="auto" hangingPunct="1">
              <a:spcAft>
                <a:spcPts val="0"/>
              </a:spcAft>
              <a:buFont typeface="Arial" pitchFamily="34" charset="0"/>
              <a:buChar char="•"/>
              <a:defRPr/>
            </a:pPr>
            <a:r>
              <a:rPr lang="en-US" dirty="0" smtClean="0"/>
              <a:t>D = K*(H-1) + term proportional to message length</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r>
              <a:rPr lang="en-US" dirty="0" smtClean="0"/>
              <a:t>Delay={  S+ (H-1) } * ZT</a:t>
            </a:r>
          </a:p>
          <a:p>
            <a:pPr eaLnBrk="1" fontAlgn="auto" hangingPunct="1">
              <a:spcAft>
                <a:spcPts val="0"/>
              </a:spcAft>
              <a:buFont typeface="Arial" pitchFamily="34" charset="0"/>
              <a:buNone/>
              <a:defRPr/>
            </a:pPr>
            <a:r>
              <a:rPr lang="en-US" dirty="0" smtClean="0"/>
              <a:t>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smtClean="0"/>
          </a:p>
        </p:txBody>
      </p:sp>
      <p:sp>
        <p:nvSpPr>
          <p:cNvPr id="29699" name="Content Placeholder 2"/>
          <p:cNvSpPr>
            <a:spLocks noGrp="1"/>
          </p:cNvSpPr>
          <p:nvPr>
            <p:ph idx="1"/>
          </p:nvPr>
        </p:nvSpPr>
        <p:spPr/>
        <p:txBody>
          <a:bodyPr/>
          <a:lstStyle/>
          <a:p>
            <a:pPr eaLnBrk="1" hangingPunct="1"/>
            <a:endParaRPr lang="en-US" smtClean="0"/>
          </a:p>
        </p:txBody>
      </p:sp>
      <p:pic>
        <p:nvPicPr>
          <p:cNvPr id="29700" name="Picture 2"/>
          <p:cNvPicPr>
            <a:picLocks noChangeAspect="1" noChangeArrowheads="1"/>
          </p:cNvPicPr>
          <p:nvPr/>
        </p:nvPicPr>
        <p:blipFill>
          <a:blip r:embed="rId2" cstate="print"/>
          <a:srcRect/>
          <a:stretch>
            <a:fillRect/>
          </a:stretch>
        </p:blipFill>
        <p:spPr bwMode="auto">
          <a:xfrm>
            <a:off x="0" y="0"/>
            <a:ext cx="9161463" cy="6858000"/>
          </a:xfrm>
          <a:prstGeom prst="rect">
            <a:avLst/>
          </a:prstGeom>
          <a:noFill/>
          <a:ln w="9525">
            <a:noFill/>
            <a:miter lim="800000"/>
            <a:headEnd/>
            <a:tailEnd/>
          </a:ln>
        </p:spPr>
      </p:pic>
      <p:sp>
        <p:nvSpPr>
          <p:cNvPr id="6" name="Rectangle 5"/>
          <p:cNvSpPr/>
          <p:nvPr/>
        </p:nvSpPr>
        <p:spPr>
          <a:xfrm>
            <a:off x="0" y="0"/>
            <a:ext cx="3962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600" dirty="0"/>
              <a:t>Summary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Calculation of the optimum packet size</a:t>
            </a:r>
            <a:endParaRPr lang="en-GB" dirty="0"/>
          </a:p>
        </p:txBody>
      </p:sp>
      <p:sp>
        <p:nvSpPr>
          <p:cNvPr id="3" name="Content Placeholder 2"/>
          <p:cNvSpPr>
            <a:spLocks noGrp="1"/>
          </p:cNvSpPr>
          <p:nvPr>
            <p:ph idx="1"/>
          </p:nvPr>
        </p:nvSpPr>
        <p:spPr/>
        <p:txBody>
          <a:bodyPr/>
          <a:lstStyle/>
          <a:p>
            <a:r>
              <a:rPr lang="en-GB" dirty="0" smtClean="0"/>
              <a:t>Deciding the optimum packet size will depend upon 2 factors</a:t>
            </a:r>
          </a:p>
          <a:p>
            <a:r>
              <a:rPr lang="en-GB" dirty="0" smtClean="0"/>
              <a:t>Overall delay</a:t>
            </a:r>
          </a:p>
          <a:p>
            <a:r>
              <a:rPr lang="en-GB" dirty="0" smtClean="0"/>
              <a:t>Overall overhead bits compared to the message</a:t>
            </a:r>
          </a:p>
          <a:p>
            <a:r>
              <a:rPr lang="en-GB" dirty="0" smtClean="0"/>
              <a:t>Calculate the optimum packet size of 30 octet message, where the overhead for </a:t>
            </a:r>
            <a:r>
              <a:rPr lang="en-GB" dirty="0" err="1" smtClean="0"/>
              <a:t>aq</a:t>
            </a:r>
            <a:r>
              <a:rPr lang="en-GB" dirty="0" smtClean="0"/>
              <a:t> packet is 3 octet?</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en-US" smtClean="0"/>
          </a:p>
        </p:txBody>
      </p:sp>
      <p:sp>
        <p:nvSpPr>
          <p:cNvPr id="32771" name="Content Placeholder 2"/>
          <p:cNvSpPr>
            <a:spLocks noGrp="1"/>
          </p:cNvSpPr>
          <p:nvPr>
            <p:ph idx="1"/>
          </p:nvPr>
        </p:nvSpPr>
        <p:spPr/>
        <p:txBody>
          <a:bodyPr/>
          <a:lstStyle/>
          <a:p>
            <a:pPr eaLnBrk="1" hangingPunct="1"/>
            <a:endParaRPr lang="en-US" smtClean="0"/>
          </a:p>
        </p:txBody>
      </p:sp>
      <p:pic>
        <p:nvPicPr>
          <p:cNvPr id="32772" name="Picture 2"/>
          <p:cNvPicPr>
            <a:picLocks noChangeAspect="1" noChangeArrowheads="1"/>
          </p:cNvPicPr>
          <p:nvPr/>
        </p:nvPicPr>
        <p:blipFill>
          <a:blip r:embed="rId2" cstate="print"/>
          <a:srcRect/>
          <a:stretch>
            <a:fillRect/>
          </a:stretch>
        </p:blipFill>
        <p:spPr bwMode="auto">
          <a:xfrm>
            <a:off x="0" y="0"/>
            <a:ext cx="9215438" cy="6858000"/>
          </a:xfrm>
          <a:prstGeom prst="rect">
            <a:avLst/>
          </a:prstGeom>
          <a:noFill/>
          <a:ln w="9525">
            <a:noFill/>
            <a:miter lim="800000"/>
            <a:headEnd/>
            <a:tailEnd/>
          </a:ln>
        </p:spPr>
      </p:pic>
      <p:grpSp>
        <p:nvGrpSpPr>
          <p:cNvPr id="2" name="Group 4"/>
          <p:cNvGrpSpPr>
            <a:grpSpLocks/>
          </p:cNvGrpSpPr>
          <p:nvPr/>
        </p:nvGrpSpPr>
        <p:grpSpPr bwMode="auto">
          <a:xfrm>
            <a:off x="0" y="0"/>
            <a:ext cx="9829800" cy="7239000"/>
            <a:chOff x="0" y="0"/>
            <a:chExt cx="9144000" cy="6858000"/>
          </a:xfrm>
        </p:grpSpPr>
        <p:sp>
          <p:nvSpPr>
            <p:cNvPr id="6" name="Rectangle 5"/>
            <p:cNvSpPr/>
            <p:nvPr/>
          </p:nvSpPr>
          <p:spPr>
            <a:xfrm>
              <a:off x="0" y="0"/>
              <a:ext cx="9144000" cy="6858000"/>
            </a:xfrm>
            <a:prstGeom prst="rect">
              <a:avLst/>
            </a:prstGeom>
            <a:noFill/>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1346791" cy="1299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smtClean="0"/>
          </a:p>
        </p:txBody>
      </p:sp>
      <p:sp>
        <p:nvSpPr>
          <p:cNvPr id="33795" name="Content Placeholder 2"/>
          <p:cNvSpPr>
            <a:spLocks noGrp="1"/>
          </p:cNvSpPr>
          <p:nvPr>
            <p:ph idx="1"/>
          </p:nvPr>
        </p:nvSpPr>
        <p:spPr/>
        <p:txBody>
          <a:bodyPr/>
          <a:lstStyle/>
          <a:p>
            <a:pPr eaLnBrk="1" hangingPunct="1"/>
            <a:endParaRPr lang="en-US" smtClean="0"/>
          </a:p>
        </p:txBody>
      </p:sp>
      <p:pic>
        <p:nvPicPr>
          <p:cNvPr id="33796"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dirty="0" smtClean="0"/>
              <a:t>QUALITY FACTORS OF A SWITCHING NETWORK</a:t>
            </a:r>
          </a:p>
        </p:txBody>
      </p:sp>
      <p:grpSp>
        <p:nvGrpSpPr>
          <p:cNvPr id="2" name="Content Placeholder 3"/>
          <p:cNvGrpSpPr>
            <a:grpSpLocks noGrp="1"/>
          </p:cNvGrpSpPr>
          <p:nvPr>
            <p:ph idx="1"/>
          </p:nvPr>
        </p:nvGrpSpPr>
        <p:grpSpPr bwMode="auto">
          <a:xfrm>
            <a:off x="838200" y="1600200"/>
            <a:ext cx="2057400" cy="1447800"/>
            <a:chOff x="685800" y="1500187"/>
            <a:chExt cx="2590800" cy="1116014"/>
          </a:xfrm>
        </p:grpSpPr>
        <p:sp>
          <p:nvSpPr>
            <p:cNvPr id="5" name="Flowchart: Process 4"/>
            <p:cNvSpPr/>
            <p:nvPr/>
          </p:nvSpPr>
          <p:spPr>
            <a:xfrm>
              <a:off x="1219553" y="1500187"/>
              <a:ext cx="1523294" cy="1116014"/>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a:off x="685800" y="1733914"/>
              <a:ext cx="533753" cy="1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5800" y="1979877"/>
              <a:ext cx="533753" cy="1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2208709"/>
              <a:ext cx="533753" cy="1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2381251"/>
              <a:ext cx="533753" cy="1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42848" y="1733914"/>
              <a:ext cx="533752" cy="1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42848" y="1979877"/>
              <a:ext cx="533752" cy="1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42848" y="2208709"/>
              <a:ext cx="533752" cy="1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2848" y="2381251"/>
              <a:ext cx="533752" cy="12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20"/>
          <p:cNvGrpSpPr>
            <a:grpSpLocks/>
          </p:cNvGrpSpPr>
          <p:nvPr/>
        </p:nvGrpSpPr>
        <p:grpSpPr bwMode="auto">
          <a:xfrm>
            <a:off x="4876800" y="1828800"/>
            <a:ext cx="1447800" cy="381000"/>
            <a:chOff x="3657600" y="2057400"/>
            <a:chExt cx="1447800" cy="381000"/>
          </a:xfrm>
        </p:grpSpPr>
        <p:sp>
          <p:nvSpPr>
            <p:cNvPr id="15" name="Rectangle 14"/>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p:cNvCxnSpPr/>
            <p:nvPr/>
          </p:nvCxnSpPr>
          <p:spPr>
            <a:xfrm>
              <a:off x="36576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576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244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244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21"/>
          <p:cNvGrpSpPr>
            <a:grpSpLocks/>
          </p:cNvGrpSpPr>
          <p:nvPr/>
        </p:nvGrpSpPr>
        <p:grpSpPr bwMode="auto">
          <a:xfrm>
            <a:off x="4876800" y="2438400"/>
            <a:ext cx="1447800" cy="381000"/>
            <a:chOff x="3657600" y="2057400"/>
            <a:chExt cx="1447800" cy="381000"/>
          </a:xfrm>
        </p:grpSpPr>
        <p:sp>
          <p:nvSpPr>
            <p:cNvPr id="21" name="Rectangle 20"/>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p:nvPr/>
          </p:nvCxnSpPr>
          <p:spPr>
            <a:xfrm>
              <a:off x="36576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576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244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244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up 27"/>
          <p:cNvGrpSpPr>
            <a:grpSpLocks/>
          </p:cNvGrpSpPr>
          <p:nvPr/>
        </p:nvGrpSpPr>
        <p:grpSpPr bwMode="auto">
          <a:xfrm>
            <a:off x="7010400" y="1828800"/>
            <a:ext cx="1447800" cy="381000"/>
            <a:chOff x="3657600" y="2057400"/>
            <a:chExt cx="1447800" cy="381000"/>
          </a:xfrm>
        </p:grpSpPr>
        <p:sp>
          <p:nvSpPr>
            <p:cNvPr id="27" name="Rectangle 26"/>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 name="Straight Connector 27"/>
            <p:cNvCxnSpPr/>
            <p:nvPr/>
          </p:nvCxnSpPr>
          <p:spPr>
            <a:xfrm>
              <a:off x="36576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76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244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244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up 33"/>
          <p:cNvGrpSpPr>
            <a:grpSpLocks/>
          </p:cNvGrpSpPr>
          <p:nvPr/>
        </p:nvGrpSpPr>
        <p:grpSpPr bwMode="auto">
          <a:xfrm>
            <a:off x="7010400" y="2436813"/>
            <a:ext cx="1447800" cy="381000"/>
            <a:chOff x="3657600" y="2057400"/>
            <a:chExt cx="1447800" cy="381000"/>
          </a:xfrm>
        </p:grpSpPr>
        <p:sp>
          <p:nvSpPr>
            <p:cNvPr id="33" name="Rectangle 32"/>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a:off x="3657600" y="2209800"/>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657600" y="2362200"/>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24400" y="2132012"/>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24400" y="2363787"/>
              <a:ext cx="3810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Right Arrow 37"/>
          <p:cNvSpPr/>
          <p:nvPr/>
        </p:nvSpPr>
        <p:spPr>
          <a:xfrm>
            <a:off x="3276600" y="2209800"/>
            <a:ext cx="1219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9" name="Straight Connector 38"/>
          <p:cNvCxnSpPr/>
          <p:nvPr/>
        </p:nvCxnSpPr>
        <p:spPr>
          <a:xfrm>
            <a:off x="5943600" y="1905000"/>
            <a:ext cx="1447800" cy="15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6019800" y="2133600"/>
            <a:ext cx="1295400" cy="457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43600" y="2743200"/>
            <a:ext cx="1447800" cy="15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0800000" flipV="1">
            <a:off x="6019800" y="2133600"/>
            <a:ext cx="1295400" cy="381000"/>
          </a:xfrm>
          <a:prstGeom prst="bentConnector3">
            <a:avLst>
              <a:gd name="adj1" fmla="val 36555"/>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a:spLocks noChangeArrowheads="1"/>
          </p:cNvSpPr>
          <p:nvPr/>
        </p:nvSpPr>
        <p:spPr bwMode="auto">
          <a:xfrm>
            <a:off x="609600" y="3429000"/>
            <a:ext cx="7315200" cy="646113"/>
          </a:xfrm>
          <a:prstGeom prst="rect">
            <a:avLst/>
          </a:prstGeom>
          <a:noFill/>
          <a:ln w="9525">
            <a:noFill/>
            <a:miter lim="800000"/>
            <a:headEnd/>
            <a:tailEnd/>
          </a:ln>
        </p:spPr>
        <p:txBody>
          <a:bodyPr>
            <a:spAutoFit/>
          </a:bodyPr>
          <a:lstStyle/>
          <a:p>
            <a:r>
              <a:rPr lang="en-US" dirty="0">
                <a:latin typeface="Calibri" pitchFamily="34" charset="0"/>
              </a:rPr>
              <a:t>To have full availability, we should have at least 1 link from the input small switch to a small output switch as  </a:t>
            </a:r>
            <a:r>
              <a:rPr lang="en-US" dirty="0" smtClean="0">
                <a:latin typeface="Calibri" pitchFamily="34" charset="0"/>
              </a:rPr>
              <a:t>shown above</a:t>
            </a:r>
            <a:endParaRPr lang="en-US" dirty="0">
              <a:latin typeface="Calibri" pitchFamily="34" charset="0"/>
            </a:endParaRPr>
          </a:p>
        </p:txBody>
      </p:sp>
      <p:sp>
        <p:nvSpPr>
          <p:cNvPr id="59" name="TextBox 58"/>
          <p:cNvSpPr txBox="1">
            <a:spLocks noChangeArrowheads="1"/>
          </p:cNvSpPr>
          <p:nvPr/>
        </p:nvSpPr>
        <p:spPr bwMode="auto">
          <a:xfrm>
            <a:off x="533400" y="4114800"/>
            <a:ext cx="7315200" cy="369888"/>
          </a:xfrm>
          <a:prstGeom prst="rect">
            <a:avLst/>
          </a:prstGeom>
          <a:noFill/>
          <a:ln w="9525">
            <a:noFill/>
            <a:miter lim="800000"/>
            <a:headEnd/>
            <a:tailEnd/>
          </a:ln>
        </p:spPr>
        <p:txBody>
          <a:bodyPr>
            <a:spAutoFit/>
          </a:bodyPr>
          <a:lstStyle/>
          <a:p>
            <a:r>
              <a:rPr lang="en-US">
                <a:latin typeface="Calibri" pitchFamily="34" charset="0"/>
              </a:rPr>
              <a:t>Blocking:</a:t>
            </a:r>
          </a:p>
        </p:txBody>
      </p:sp>
      <p:grpSp>
        <p:nvGrpSpPr>
          <p:cNvPr id="26" name="Group 20"/>
          <p:cNvGrpSpPr>
            <a:grpSpLocks/>
          </p:cNvGrpSpPr>
          <p:nvPr/>
        </p:nvGrpSpPr>
        <p:grpSpPr bwMode="auto">
          <a:xfrm>
            <a:off x="685800" y="4876800"/>
            <a:ext cx="1447800" cy="381000"/>
            <a:chOff x="3657600" y="2057400"/>
            <a:chExt cx="1447800" cy="381000"/>
          </a:xfrm>
        </p:grpSpPr>
        <p:sp>
          <p:nvSpPr>
            <p:cNvPr id="61" name="Rectangle 60"/>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2" name="Straight Connector 61"/>
            <p:cNvCxnSpPr/>
            <p:nvPr/>
          </p:nvCxnSpPr>
          <p:spPr>
            <a:xfrm>
              <a:off x="36576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576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7244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7244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21"/>
          <p:cNvGrpSpPr>
            <a:grpSpLocks/>
          </p:cNvGrpSpPr>
          <p:nvPr/>
        </p:nvGrpSpPr>
        <p:grpSpPr bwMode="auto">
          <a:xfrm>
            <a:off x="685800" y="5486400"/>
            <a:ext cx="1447800" cy="381000"/>
            <a:chOff x="3657600" y="2057400"/>
            <a:chExt cx="1447800" cy="381000"/>
          </a:xfrm>
        </p:grpSpPr>
        <p:sp>
          <p:nvSpPr>
            <p:cNvPr id="67" name="Rectangle 66"/>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8" name="Straight Connector 67"/>
            <p:cNvCxnSpPr/>
            <p:nvPr/>
          </p:nvCxnSpPr>
          <p:spPr>
            <a:xfrm>
              <a:off x="36576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576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7244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244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Group 27"/>
          <p:cNvGrpSpPr>
            <a:grpSpLocks/>
          </p:cNvGrpSpPr>
          <p:nvPr/>
        </p:nvGrpSpPr>
        <p:grpSpPr bwMode="auto">
          <a:xfrm>
            <a:off x="2819400" y="4876800"/>
            <a:ext cx="1447800" cy="381000"/>
            <a:chOff x="3657600" y="2057400"/>
            <a:chExt cx="1447800" cy="381000"/>
          </a:xfrm>
        </p:grpSpPr>
        <p:sp>
          <p:nvSpPr>
            <p:cNvPr id="73" name="Rectangle 72"/>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4" name="Straight Connector 73"/>
            <p:cNvCxnSpPr/>
            <p:nvPr/>
          </p:nvCxnSpPr>
          <p:spPr>
            <a:xfrm>
              <a:off x="36576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6576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7244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7244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33"/>
          <p:cNvGrpSpPr>
            <a:grpSpLocks/>
          </p:cNvGrpSpPr>
          <p:nvPr/>
        </p:nvGrpSpPr>
        <p:grpSpPr bwMode="auto">
          <a:xfrm>
            <a:off x="2819400" y="5484813"/>
            <a:ext cx="1447800" cy="381000"/>
            <a:chOff x="3657600" y="2057400"/>
            <a:chExt cx="1447800" cy="381000"/>
          </a:xfrm>
        </p:grpSpPr>
        <p:sp>
          <p:nvSpPr>
            <p:cNvPr id="79" name="Rectangle 78"/>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0" name="Straight Connector 79"/>
            <p:cNvCxnSpPr/>
            <p:nvPr/>
          </p:nvCxnSpPr>
          <p:spPr>
            <a:xfrm>
              <a:off x="3657600" y="2209800"/>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657600" y="2362200"/>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724400" y="2132012"/>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724400" y="2363787"/>
              <a:ext cx="3810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1752600" y="4953000"/>
            <a:ext cx="1447800" cy="15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Elbow Connector 84"/>
          <p:cNvCxnSpPr/>
          <p:nvPr/>
        </p:nvCxnSpPr>
        <p:spPr>
          <a:xfrm>
            <a:off x="1828800" y="5181600"/>
            <a:ext cx="1295400" cy="457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752600" y="5791200"/>
            <a:ext cx="1447800" cy="15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rot="10800000" flipV="1">
            <a:off x="1828800" y="5181600"/>
            <a:ext cx="1295400" cy="381000"/>
          </a:xfrm>
          <a:prstGeom prst="bentConnector3">
            <a:avLst>
              <a:gd name="adj1" fmla="val 36555"/>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a:spLocks noChangeArrowheads="1"/>
          </p:cNvSpPr>
          <p:nvPr/>
        </p:nvSpPr>
        <p:spPr bwMode="auto">
          <a:xfrm>
            <a:off x="76200" y="6096000"/>
            <a:ext cx="5029200" cy="369888"/>
          </a:xfrm>
          <a:prstGeom prst="rect">
            <a:avLst/>
          </a:prstGeom>
          <a:noFill/>
          <a:ln w="9525">
            <a:noFill/>
            <a:miter lim="800000"/>
            <a:headEnd/>
            <a:tailEnd/>
          </a:ln>
        </p:spPr>
        <p:txBody>
          <a:bodyPr>
            <a:spAutoFit/>
          </a:bodyPr>
          <a:lstStyle/>
          <a:p>
            <a:r>
              <a:rPr lang="en-US">
                <a:latin typeface="Calibri" pitchFamily="34" charset="0"/>
              </a:rPr>
              <a:t>When A is connected to E, can B be connected to F?</a:t>
            </a:r>
          </a:p>
        </p:txBody>
      </p:sp>
      <p:sp>
        <p:nvSpPr>
          <p:cNvPr id="100" name="TextBox 99"/>
          <p:cNvSpPr txBox="1">
            <a:spLocks noChangeArrowheads="1"/>
          </p:cNvSpPr>
          <p:nvPr/>
        </p:nvSpPr>
        <p:spPr bwMode="auto">
          <a:xfrm>
            <a:off x="4572000" y="1687513"/>
            <a:ext cx="304800" cy="369887"/>
          </a:xfrm>
          <a:prstGeom prst="rect">
            <a:avLst/>
          </a:prstGeom>
          <a:noFill/>
          <a:ln w="9525">
            <a:noFill/>
            <a:miter lim="800000"/>
            <a:headEnd/>
            <a:tailEnd/>
          </a:ln>
        </p:spPr>
        <p:txBody>
          <a:bodyPr>
            <a:spAutoFit/>
          </a:bodyPr>
          <a:lstStyle/>
          <a:p>
            <a:r>
              <a:rPr lang="en-US">
                <a:latin typeface="Calibri" pitchFamily="34" charset="0"/>
              </a:rPr>
              <a:t>A</a:t>
            </a:r>
          </a:p>
        </p:txBody>
      </p:sp>
      <p:sp>
        <p:nvSpPr>
          <p:cNvPr id="101" name="TextBox 100"/>
          <p:cNvSpPr txBox="1">
            <a:spLocks noChangeArrowheads="1"/>
          </p:cNvSpPr>
          <p:nvPr/>
        </p:nvSpPr>
        <p:spPr bwMode="auto">
          <a:xfrm>
            <a:off x="4572000" y="1916113"/>
            <a:ext cx="304800" cy="369887"/>
          </a:xfrm>
          <a:prstGeom prst="rect">
            <a:avLst/>
          </a:prstGeom>
          <a:noFill/>
          <a:ln w="9525">
            <a:noFill/>
            <a:miter lim="800000"/>
            <a:headEnd/>
            <a:tailEnd/>
          </a:ln>
        </p:spPr>
        <p:txBody>
          <a:bodyPr>
            <a:spAutoFit/>
          </a:bodyPr>
          <a:lstStyle/>
          <a:p>
            <a:r>
              <a:rPr lang="en-US">
                <a:latin typeface="Calibri" pitchFamily="34" charset="0"/>
              </a:rPr>
              <a:t>B</a:t>
            </a:r>
          </a:p>
        </p:txBody>
      </p:sp>
      <p:sp>
        <p:nvSpPr>
          <p:cNvPr id="102" name="TextBox 101"/>
          <p:cNvSpPr txBox="1">
            <a:spLocks noChangeArrowheads="1"/>
          </p:cNvSpPr>
          <p:nvPr/>
        </p:nvSpPr>
        <p:spPr bwMode="auto">
          <a:xfrm>
            <a:off x="4572000" y="2297113"/>
            <a:ext cx="304800" cy="369887"/>
          </a:xfrm>
          <a:prstGeom prst="rect">
            <a:avLst/>
          </a:prstGeom>
          <a:noFill/>
          <a:ln w="9525">
            <a:noFill/>
            <a:miter lim="800000"/>
            <a:headEnd/>
            <a:tailEnd/>
          </a:ln>
        </p:spPr>
        <p:txBody>
          <a:bodyPr>
            <a:spAutoFit/>
          </a:bodyPr>
          <a:lstStyle/>
          <a:p>
            <a:r>
              <a:rPr lang="en-US">
                <a:latin typeface="Calibri" pitchFamily="34" charset="0"/>
              </a:rPr>
              <a:t>C</a:t>
            </a:r>
          </a:p>
        </p:txBody>
      </p:sp>
      <p:sp>
        <p:nvSpPr>
          <p:cNvPr id="103" name="TextBox 102"/>
          <p:cNvSpPr txBox="1">
            <a:spLocks noChangeArrowheads="1"/>
          </p:cNvSpPr>
          <p:nvPr/>
        </p:nvSpPr>
        <p:spPr bwMode="auto">
          <a:xfrm>
            <a:off x="4572000" y="2601913"/>
            <a:ext cx="304800" cy="369887"/>
          </a:xfrm>
          <a:prstGeom prst="rect">
            <a:avLst/>
          </a:prstGeom>
          <a:noFill/>
          <a:ln w="9525">
            <a:noFill/>
            <a:miter lim="800000"/>
            <a:headEnd/>
            <a:tailEnd/>
          </a:ln>
        </p:spPr>
        <p:txBody>
          <a:bodyPr>
            <a:spAutoFit/>
          </a:bodyPr>
          <a:lstStyle/>
          <a:p>
            <a:r>
              <a:rPr lang="en-US">
                <a:latin typeface="Calibri" pitchFamily="34" charset="0"/>
              </a:rPr>
              <a:t>D</a:t>
            </a:r>
          </a:p>
        </p:txBody>
      </p:sp>
      <p:sp>
        <p:nvSpPr>
          <p:cNvPr id="104" name="TextBox 103"/>
          <p:cNvSpPr txBox="1">
            <a:spLocks noChangeArrowheads="1"/>
          </p:cNvSpPr>
          <p:nvPr/>
        </p:nvSpPr>
        <p:spPr bwMode="auto">
          <a:xfrm>
            <a:off x="8458200" y="1676400"/>
            <a:ext cx="363538" cy="369888"/>
          </a:xfrm>
          <a:prstGeom prst="rect">
            <a:avLst/>
          </a:prstGeom>
          <a:noFill/>
          <a:ln w="9525">
            <a:noFill/>
            <a:miter lim="800000"/>
            <a:headEnd/>
            <a:tailEnd/>
          </a:ln>
        </p:spPr>
        <p:txBody>
          <a:bodyPr>
            <a:spAutoFit/>
          </a:bodyPr>
          <a:lstStyle/>
          <a:p>
            <a:r>
              <a:rPr lang="en-US">
                <a:latin typeface="Calibri" pitchFamily="34" charset="0"/>
              </a:rPr>
              <a:t>E</a:t>
            </a:r>
          </a:p>
        </p:txBody>
      </p:sp>
      <p:sp>
        <p:nvSpPr>
          <p:cNvPr id="105" name="TextBox 104"/>
          <p:cNvSpPr txBox="1">
            <a:spLocks noChangeArrowheads="1"/>
          </p:cNvSpPr>
          <p:nvPr/>
        </p:nvSpPr>
        <p:spPr bwMode="auto">
          <a:xfrm>
            <a:off x="8458200" y="1916113"/>
            <a:ext cx="304800" cy="369887"/>
          </a:xfrm>
          <a:prstGeom prst="rect">
            <a:avLst/>
          </a:prstGeom>
          <a:noFill/>
          <a:ln w="9525">
            <a:noFill/>
            <a:miter lim="800000"/>
            <a:headEnd/>
            <a:tailEnd/>
          </a:ln>
        </p:spPr>
        <p:txBody>
          <a:bodyPr>
            <a:spAutoFit/>
          </a:bodyPr>
          <a:lstStyle/>
          <a:p>
            <a:r>
              <a:rPr lang="en-US">
                <a:latin typeface="Calibri" pitchFamily="34" charset="0"/>
              </a:rPr>
              <a:t>F</a:t>
            </a:r>
          </a:p>
        </p:txBody>
      </p:sp>
      <p:sp>
        <p:nvSpPr>
          <p:cNvPr id="106" name="TextBox 105"/>
          <p:cNvSpPr txBox="1">
            <a:spLocks noChangeArrowheads="1"/>
          </p:cNvSpPr>
          <p:nvPr/>
        </p:nvSpPr>
        <p:spPr bwMode="auto">
          <a:xfrm>
            <a:off x="8458200" y="2286000"/>
            <a:ext cx="304800" cy="369888"/>
          </a:xfrm>
          <a:prstGeom prst="rect">
            <a:avLst/>
          </a:prstGeom>
          <a:noFill/>
          <a:ln w="9525">
            <a:noFill/>
            <a:miter lim="800000"/>
            <a:headEnd/>
            <a:tailEnd/>
          </a:ln>
        </p:spPr>
        <p:txBody>
          <a:bodyPr>
            <a:spAutoFit/>
          </a:bodyPr>
          <a:lstStyle/>
          <a:p>
            <a:r>
              <a:rPr lang="en-US">
                <a:latin typeface="Calibri" pitchFamily="34" charset="0"/>
              </a:rPr>
              <a:t>G</a:t>
            </a:r>
          </a:p>
        </p:txBody>
      </p:sp>
      <p:sp>
        <p:nvSpPr>
          <p:cNvPr id="107" name="TextBox 106"/>
          <p:cNvSpPr txBox="1">
            <a:spLocks noChangeArrowheads="1"/>
          </p:cNvSpPr>
          <p:nvPr/>
        </p:nvSpPr>
        <p:spPr bwMode="auto">
          <a:xfrm>
            <a:off x="8458200" y="2601913"/>
            <a:ext cx="304800" cy="369887"/>
          </a:xfrm>
          <a:prstGeom prst="rect">
            <a:avLst/>
          </a:prstGeom>
          <a:noFill/>
          <a:ln w="9525">
            <a:noFill/>
            <a:miter lim="800000"/>
            <a:headEnd/>
            <a:tailEnd/>
          </a:ln>
        </p:spPr>
        <p:txBody>
          <a:bodyPr>
            <a:spAutoFit/>
          </a:bodyPr>
          <a:lstStyle/>
          <a:p>
            <a:r>
              <a:rPr lang="en-US">
                <a:latin typeface="Calibri" pitchFamily="34" charset="0"/>
              </a:rPr>
              <a:t>H</a:t>
            </a:r>
          </a:p>
        </p:txBody>
      </p:sp>
      <p:sp>
        <p:nvSpPr>
          <p:cNvPr id="108" name="TextBox 107"/>
          <p:cNvSpPr txBox="1">
            <a:spLocks noChangeArrowheads="1"/>
          </p:cNvSpPr>
          <p:nvPr/>
        </p:nvSpPr>
        <p:spPr bwMode="auto">
          <a:xfrm>
            <a:off x="228600" y="6400800"/>
            <a:ext cx="3962400" cy="369888"/>
          </a:xfrm>
          <a:prstGeom prst="rect">
            <a:avLst/>
          </a:prstGeom>
          <a:noFill/>
          <a:ln w="9525">
            <a:noFill/>
            <a:miter lim="800000"/>
            <a:headEnd/>
            <a:tailEnd/>
          </a:ln>
        </p:spPr>
        <p:txBody>
          <a:bodyPr>
            <a:spAutoFit/>
          </a:bodyPr>
          <a:lstStyle/>
          <a:p>
            <a:r>
              <a:rPr lang="en-US">
                <a:latin typeface="Calibri" pitchFamily="34" charset="0"/>
              </a:rPr>
              <a:t>No, therefore this is a blocking network</a:t>
            </a:r>
          </a:p>
        </p:txBody>
      </p:sp>
      <p:sp>
        <p:nvSpPr>
          <p:cNvPr id="117" name="TextBox 116"/>
          <p:cNvSpPr txBox="1">
            <a:spLocks noChangeArrowheads="1"/>
          </p:cNvSpPr>
          <p:nvPr/>
        </p:nvSpPr>
        <p:spPr bwMode="auto">
          <a:xfrm>
            <a:off x="381000" y="4724400"/>
            <a:ext cx="304800" cy="369888"/>
          </a:xfrm>
          <a:prstGeom prst="rect">
            <a:avLst/>
          </a:prstGeom>
          <a:noFill/>
          <a:ln w="9525">
            <a:noFill/>
            <a:miter lim="800000"/>
            <a:headEnd/>
            <a:tailEnd/>
          </a:ln>
        </p:spPr>
        <p:txBody>
          <a:bodyPr>
            <a:spAutoFit/>
          </a:bodyPr>
          <a:lstStyle/>
          <a:p>
            <a:r>
              <a:rPr lang="en-US">
                <a:latin typeface="Calibri" pitchFamily="34" charset="0"/>
              </a:rPr>
              <a:t>A</a:t>
            </a:r>
          </a:p>
        </p:txBody>
      </p:sp>
      <p:sp>
        <p:nvSpPr>
          <p:cNvPr id="118" name="TextBox 117"/>
          <p:cNvSpPr txBox="1">
            <a:spLocks noChangeArrowheads="1"/>
          </p:cNvSpPr>
          <p:nvPr/>
        </p:nvSpPr>
        <p:spPr bwMode="auto">
          <a:xfrm>
            <a:off x="381000" y="5029200"/>
            <a:ext cx="304800" cy="369888"/>
          </a:xfrm>
          <a:prstGeom prst="rect">
            <a:avLst/>
          </a:prstGeom>
          <a:noFill/>
          <a:ln w="9525">
            <a:noFill/>
            <a:miter lim="800000"/>
            <a:headEnd/>
            <a:tailEnd/>
          </a:ln>
        </p:spPr>
        <p:txBody>
          <a:bodyPr>
            <a:spAutoFit/>
          </a:bodyPr>
          <a:lstStyle/>
          <a:p>
            <a:r>
              <a:rPr lang="en-US">
                <a:latin typeface="Calibri" pitchFamily="34" charset="0"/>
              </a:rPr>
              <a:t>B</a:t>
            </a:r>
          </a:p>
        </p:txBody>
      </p:sp>
      <p:sp>
        <p:nvSpPr>
          <p:cNvPr id="119" name="TextBox 118"/>
          <p:cNvSpPr txBox="1">
            <a:spLocks noChangeArrowheads="1"/>
          </p:cNvSpPr>
          <p:nvPr/>
        </p:nvSpPr>
        <p:spPr bwMode="auto">
          <a:xfrm>
            <a:off x="381000" y="5334000"/>
            <a:ext cx="304800" cy="369888"/>
          </a:xfrm>
          <a:prstGeom prst="rect">
            <a:avLst/>
          </a:prstGeom>
          <a:noFill/>
          <a:ln w="9525">
            <a:noFill/>
            <a:miter lim="800000"/>
            <a:headEnd/>
            <a:tailEnd/>
          </a:ln>
        </p:spPr>
        <p:txBody>
          <a:bodyPr>
            <a:spAutoFit/>
          </a:bodyPr>
          <a:lstStyle/>
          <a:p>
            <a:r>
              <a:rPr lang="en-US">
                <a:latin typeface="Calibri" pitchFamily="34" charset="0"/>
              </a:rPr>
              <a:t>C</a:t>
            </a:r>
          </a:p>
        </p:txBody>
      </p:sp>
      <p:sp>
        <p:nvSpPr>
          <p:cNvPr id="120" name="TextBox 119"/>
          <p:cNvSpPr txBox="1">
            <a:spLocks noChangeArrowheads="1"/>
          </p:cNvSpPr>
          <p:nvPr/>
        </p:nvSpPr>
        <p:spPr bwMode="auto">
          <a:xfrm>
            <a:off x="381000" y="5649913"/>
            <a:ext cx="304800" cy="369887"/>
          </a:xfrm>
          <a:prstGeom prst="rect">
            <a:avLst/>
          </a:prstGeom>
          <a:noFill/>
          <a:ln w="9525">
            <a:noFill/>
            <a:miter lim="800000"/>
            <a:headEnd/>
            <a:tailEnd/>
          </a:ln>
        </p:spPr>
        <p:txBody>
          <a:bodyPr>
            <a:spAutoFit/>
          </a:bodyPr>
          <a:lstStyle/>
          <a:p>
            <a:r>
              <a:rPr lang="en-US">
                <a:latin typeface="Calibri" pitchFamily="34" charset="0"/>
              </a:rPr>
              <a:t>D</a:t>
            </a:r>
          </a:p>
        </p:txBody>
      </p:sp>
      <p:sp>
        <p:nvSpPr>
          <p:cNvPr id="121" name="TextBox 120"/>
          <p:cNvSpPr txBox="1">
            <a:spLocks noChangeArrowheads="1"/>
          </p:cNvSpPr>
          <p:nvPr/>
        </p:nvSpPr>
        <p:spPr bwMode="auto">
          <a:xfrm>
            <a:off x="4267200" y="4724400"/>
            <a:ext cx="363538" cy="369888"/>
          </a:xfrm>
          <a:prstGeom prst="rect">
            <a:avLst/>
          </a:prstGeom>
          <a:noFill/>
          <a:ln w="9525">
            <a:noFill/>
            <a:miter lim="800000"/>
            <a:headEnd/>
            <a:tailEnd/>
          </a:ln>
        </p:spPr>
        <p:txBody>
          <a:bodyPr>
            <a:spAutoFit/>
          </a:bodyPr>
          <a:lstStyle/>
          <a:p>
            <a:r>
              <a:rPr lang="en-US">
                <a:latin typeface="Calibri" pitchFamily="34" charset="0"/>
              </a:rPr>
              <a:t>E</a:t>
            </a:r>
          </a:p>
        </p:txBody>
      </p:sp>
      <p:sp>
        <p:nvSpPr>
          <p:cNvPr id="122" name="TextBox 121"/>
          <p:cNvSpPr txBox="1">
            <a:spLocks noChangeArrowheads="1"/>
          </p:cNvSpPr>
          <p:nvPr/>
        </p:nvSpPr>
        <p:spPr bwMode="auto">
          <a:xfrm>
            <a:off x="4267200" y="5029200"/>
            <a:ext cx="304800" cy="369888"/>
          </a:xfrm>
          <a:prstGeom prst="rect">
            <a:avLst/>
          </a:prstGeom>
          <a:noFill/>
          <a:ln w="9525">
            <a:noFill/>
            <a:miter lim="800000"/>
            <a:headEnd/>
            <a:tailEnd/>
          </a:ln>
        </p:spPr>
        <p:txBody>
          <a:bodyPr>
            <a:spAutoFit/>
          </a:bodyPr>
          <a:lstStyle/>
          <a:p>
            <a:r>
              <a:rPr lang="en-US">
                <a:latin typeface="Calibri" pitchFamily="34" charset="0"/>
              </a:rPr>
              <a:t>F</a:t>
            </a:r>
          </a:p>
        </p:txBody>
      </p:sp>
      <p:sp>
        <p:nvSpPr>
          <p:cNvPr id="123" name="TextBox 122"/>
          <p:cNvSpPr txBox="1">
            <a:spLocks noChangeArrowheads="1"/>
          </p:cNvSpPr>
          <p:nvPr/>
        </p:nvSpPr>
        <p:spPr bwMode="auto">
          <a:xfrm>
            <a:off x="4267200" y="5345113"/>
            <a:ext cx="304800" cy="369887"/>
          </a:xfrm>
          <a:prstGeom prst="rect">
            <a:avLst/>
          </a:prstGeom>
          <a:noFill/>
          <a:ln w="9525">
            <a:noFill/>
            <a:miter lim="800000"/>
            <a:headEnd/>
            <a:tailEnd/>
          </a:ln>
        </p:spPr>
        <p:txBody>
          <a:bodyPr>
            <a:spAutoFit/>
          </a:bodyPr>
          <a:lstStyle/>
          <a:p>
            <a:r>
              <a:rPr lang="en-US">
                <a:latin typeface="Calibri" pitchFamily="34" charset="0"/>
              </a:rPr>
              <a:t>G</a:t>
            </a:r>
          </a:p>
        </p:txBody>
      </p:sp>
      <p:sp>
        <p:nvSpPr>
          <p:cNvPr id="124" name="TextBox 123"/>
          <p:cNvSpPr txBox="1">
            <a:spLocks noChangeArrowheads="1"/>
          </p:cNvSpPr>
          <p:nvPr/>
        </p:nvSpPr>
        <p:spPr bwMode="auto">
          <a:xfrm>
            <a:off x="4267200" y="5638800"/>
            <a:ext cx="304800" cy="369888"/>
          </a:xfrm>
          <a:prstGeom prst="rect">
            <a:avLst/>
          </a:prstGeom>
          <a:noFill/>
          <a:ln w="9525">
            <a:noFill/>
            <a:miter lim="800000"/>
            <a:headEnd/>
            <a:tailEnd/>
          </a:ln>
        </p:spPr>
        <p:txBody>
          <a:bodyPr>
            <a:spAutoFit/>
          </a:bodyPr>
          <a:lstStyle/>
          <a:p>
            <a:r>
              <a:rPr lang="en-US">
                <a:latin typeface="Calibri" pitchFamily="34" charset="0"/>
              </a:rPr>
              <a:t>H</a:t>
            </a:r>
          </a:p>
        </p:txBody>
      </p:sp>
      <p:sp>
        <p:nvSpPr>
          <p:cNvPr id="175" name="TextBox 174"/>
          <p:cNvSpPr txBox="1">
            <a:spLocks noChangeArrowheads="1"/>
          </p:cNvSpPr>
          <p:nvPr/>
        </p:nvSpPr>
        <p:spPr bwMode="auto">
          <a:xfrm>
            <a:off x="4953000" y="4191000"/>
            <a:ext cx="3962400" cy="369888"/>
          </a:xfrm>
          <a:prstGeom prst="rect">
            <a:avLst/>
          </a:prstGeom>
          <a:noFill/>
          <a:ln w="9525">
            <a:noFill/>
            <a:miter lim="800000"/>
            <a:headEnd/>
            <a:tailEnd/>
          </a:ln>
        </p:spPr>
        <p:txBody>
          <a:bodyPr>
            <a:spAutoFit/>
          </a:bodyPr>
          <a:lstStyle/>
          <a:p>
            <a:r>
              <a:rPr lang="en-US">
                <a:latin typeface="Calibri" pitchFamily="34" charset="0"/>
              </a:rPr>
              <a:t>How to make this non-blocking?</a:t>
            </a:r>
          </a:p>
        </p:txBody>
      </p:sp>
      <p:grpSp>
        <p:nvGrpSpPr>
          <p:cNvPr id="42" name="Group 20"/>
          <p:cNvGrpSpPr>
            <a:grpSpLocks/>
          </p:cNvGrpSpPr>
          <p:nvPr/>
        </p:nvGrpSpPr>
        <p:grpSpPr bwMode="auto">
          <a:xfrm>
            <a:off x="5029200" y="4648200"/>
            <a:ext cx="1447800" cy="381000"/>
            <a:chOff x="3657600" y="2057400"/>
            <a:chExt cx="1447800" cy="381000"/>
          </a:xfrm>
        </p:grpSpPr>
        <p:sp>
          <p:nvSpPr>
            <p:cNvPr id="181" name="Rectangle 180"/>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2" name="Straight Connector 181"/>
            <p:cNvCxnSpPr/>
            <p:nvPr/>
          </p:nvCxnSpPr>
          <p:spPr>
            <a:xfrm>
              <a:off x="36576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6576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7244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7244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5" name="Group 21"/>
          <p:cNvGrpSpPr>
            <a:grpSpLocks/>
          </p:cNvGrpSpPr>
          <p:nvPr/>
        </p:nvGrpSpPr>
        <p:grpSpPr bwMode="auto">
          <a:xfrm>
            <a:off x="5029200" y="5257800"/>
            <a:ext cx="1447800" cy="381000"/>
            <a:chOff x="3657600" y="2057400"/>
            <a:chExt cx="1447800" cy="381000"/>
          </a:xfrm>
        </p:grpSpPr>
        <p:sp>
          <p:nvSpPr>
            <p:cNvPr id="187" name="Rectangle 186"/>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8" name="Straight Connector 187"/>
            <p:cNvCxnSpPr/>
            <p:nvPr/>
          </p:nvCxnSpPr>
          <p:spPr>
            <a:xfrm>
              <a:off x="36576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36576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7244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7244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Group 27"/>
          <p:cNvGrpSpPr>
            <a:grpSpLocks/>
          </p:cNvGrpSpPr>
          <p:nvPr/>
        </p:nvGrpSpPr>
        <p:grpSpPr bwMode="auto">
          <a:xfrm>
            <a:off x="7162800" y="4648200"/>
            <a:ext cx="1447800" cy="381000"/>
            <a:chOff x="3657600" y="2057400"/>
            <a:chExt cx="1447800" cy="381000"/>
          </a:xfrm>
        </p:grpSpPr>
        <p:sp>
          <p:nvSpPr>
            <p:cNvPr id="193" name="Rectangle 192"/>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4" name="Straight Connector 193"/>
            <p:cNvCxnSpPr/>
            <p:nvPr/>
          </p:nvCxnSpPr>
          <p:spPr>
            <a:xfrm>
              <a:off x="36576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6576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724400" y="2132013"/>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724400" y="2362200"/>
              <a:ext cx="381000" cy="158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Group 33"/>
          <p:cNvGrpSpPr>
            <a:grpSpLocks/>
          </p:cNvGrpSpPr>
          <p:nvPr/>
        </p:nvGrpSpPr>
        <p:grpSpPr bwMode="auto">
          <a:xfrm>
            <a:off x="7162800" y="5256213"/>
            <a:ext cx="1447800" cy="381000"/>
            <a:chOff x="3657600" y="2057400"/>
            <a:chExt cx="1447800" cy="381000"/>
          </a:xfrm>
        </p:grpSpPr>
        <p:sp>
          <p:nvSpPr>
            <p:cNvPr id="199" name="Rectangle 198"/>
            <p:cNvSpPr/>
            <p:nvPr/>
          </p:nvSpPr>
          <p:spPr>
            <a:xfrm>
              <a:off x="4038600" y="2057400"/>
              <a:ext cx="68580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0" name="Straight Connector 199"/>
            <p:cNvCxnSpPr/>
            <p:nvPr/>
          </p:nvCxnSpPr>
          <p:spPr>
            <a:xfrm>
              <a:off x="3657600" y="2209800"/>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657600" y="2362200"/>
              <a:ext cx="381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4724400" y="2132012"/>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724400" y="2363787"/>
              <a:ext cx="381000" cy="158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4" name="Straight Connector 203"/>
          <p:cNvCxnSpPr/>
          <p:nvPr/>
        </p:nvCxnSpPr>
        <p:spPr>
          <a:xfrm>
            <a:off x="6096000" y="4724400"/>
            <a:ext cx="1447800" cy="15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Elbow Connector 204"/>
          <p:cNvCxnSpPr/>
          <p:nvPr/>
        </p:nvCxnSpPr>
        <p:spPr>
          <a:xfrm>
            <a:off x="6172200" y="4953000"/>
            <a:ext cx="1295400" cy="4572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6096000" y="5562600"/>
            <a:ext cx="1447800" cy="15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Elbow Connector 206"/>
          <p:cNvCxnSpPr/>
          <p:nvPr/>
        </p:nvCxnSpPr>
        <p:spPr>
          <a:xfrm rot="10800000" flipV="1">
            <a:off x="6172200" y="4953000"/>
            <a:ext cx="1295400" cy="381000"/>
          </a:xfrm>
          <a:prstGeom prst="bentConnector3">
            <a:avLst>
              <a:gd name="adj1" fmla="val 36555"/>
            </a:avLst>
          </a:prstGeom>
        </p:spPr>
        <p:style>
          <a:lnRef idx="1">
            <a:schemeClr val="accent1"/>
          </a:lnRef>
          <a:fillRef idx="0">
            <a:schemeClr val="accent1"/>
          </a:fillRef>
          <a:effectRef idx="0">
            <a:schemeClr val="accent1"/>
          </a:effectRef>
          <a:fontRef idx="minor">
            <a:schemeClr val="tx1"/>
          </a:fontRef>
        </p:style>
      </p:cxnSp>
      <p:sp>
        <p:nvSpPr>
          <p:cNvPr id="208" name="TextBox 207"/>
          <p:cNvSpPr txBox="1">
            <a:spLocks noChangeArrowheads="1"/>
          </p:cNvSpPr>
          <p:nvPr/>
        </p:nvSpPr>
        <p:spPr bwMode="auto">
          <a:xfrm>
            <a:off x="4724400" y="4495800"/>
            <a:ext cx="304800" cy="369888"/>
          </a:xfrm>
          <a:prstGeom prst="rect">
            <a:avLst/>
          </a:prstGeom>
          <a:noFill/>
          <a:ln w="9525">
            <a:noFill/>
            <a:miter lim="800000"/>
            <a:headEnd/>
            <a:tailEnd/>
          </a:ln>
        </p:spPr>
        <p:txBody>
          <a:bodyPr>
            <a:spAutoFit/>
          </a:bodyPr>
          <a:lstStyle/>
          <a:p>
            <a:r>
              <a:rPr lang="en-US">
                <a:latin typeface="Calibri" pitchFamily="34" charset="0"/>
              </a:rPr>
              <a:t>A</a:t>
            </a:r>
          </a:p>
        </p:txBody>
      </p:sp>
      <p:sp>
        <p:nvSpPr>
          <p:cNvPr id="209" name="TextBox 208"/>
          <p:cNvSpPr txBox="1">
            <a:spLocks noChangeArrowheads="1"/>
          </p:cNvSpPr>
          <p:nvPr/>
        </p:nvSpPr>
        <p:spPr bwMode="auto">
          <a:xfrm>
            <a:off x="4724400" y="4735513"/>
            <a:ext cx="304800" cy="369887"/>
          </a:xfrm>
          <a:prstGeom prst="rect">
            <a:avLst/>
          </a:prstGeom>
          <a:noFill/>
          <a:ln w="9525">
            <a:noFill/>
            <a:miter lim="800000"/>
            <a:headEnd/>
            <a:tailEnd/>
          </a:ln>
        </p:spPr>
        <p:txBody>
          <a:bodyPr>
            <a:spAutoFit/>
          </a:bodyPr>
          <a:lstStyle/>
          <a:p>
            <a:r>
              <a:rPr lang="en-US">
                <a:latin typeface="Calibri" pitchFamily="34" charset="0"/>
              </a:rPr>
              <a:t>B</a:t>
            </a:r>
          </a:p>
        </p:txBody>
      </p:sp>
      <p:sp>
        <p:nvSpPr>
          <p:cNvPr id="210" name="TextBox 209"/>
          <p:cNvSpPr txBox="1">
            <a:spLocks noChangeArrowheads="1"/>
          </p:cNvSpPr>
          <p:nvPr/>
        </p:nvSpPr>
        <p:spPr bwMode="auto">
          <a:xfrm>
            <a:off x="4724400" y="5116513"/>
            <a:ext cx="304800" cy="369887"/>
          </a:xfrm>
          <a:prstGeom prst="rect">
            <a:avLst/>
          </a:prstGeom>
          <a:noFill/>
          <a:ln w="9525">
            <a:noFill/>
            <a:miter lim="800000"/>
            <a:headEnd/>
            <a:tailEnd/>
          </a:ln>
        </p:spPr>
        <p:txBody>
          <a:bodyPr>
            <a:spAutoFit/>
          </a:bodyPr>
          <a:lstStyle/>
          <a:p>
            <a:r>
              <a:rPr lang="en-US">
                <a:latin typeface="Calibri" pitchFamily="34" charset="0"/>
              </a:rPr>
              <a:t>C</a:t>
            </a:r>
          </a:p>
        </p:txBody>
      </p:sp>
      <p:sp>
        <p:nvSpPr>
          <p:cNvPr id="211" name="TextBox 210"/>
          <p:cNvSpPr txBox="1">
            <a:spLocks noChangeArrowheads="1"/>
          </p:cNvSpPr>
          <p:nvPr/>
        </p:nvSpPr>
        <p:spPr bwMode="auto">
          <a:xfrm>
            <a:off x="4724400" y="5421313"/>
            <a:ext cx="304800" cy="369887"/>
          </a:xfrm>
          <a:prstGeom prst="rect">
            <a:avLst/>
          </a:prstGeom>
          <a:noFill/>
          <a:ln w="9525">
            <a:noFill/>
            <a:miter lim="800000"/>
            <a:headEnd/>
            <a:tailEnd/>
          </a:ln>
        </p:spPr>
        <p:txBody>
          <a:bodyPr>
            <a:spAutoFit/>
          </a:bodyPr>
          <a:lstStyle/>
          <a:p>
            <a:r>
              <a:rPr lang="en-US">
                <a:latin typeface="Calibri" pitchFamily="34" charset="0"/>
              </a:rPr>
              <a:t>D</a:t>
            </a:r>
          </a:p>
        </p:txBody>
      </p:sp>
      <p:sp>
        <p:nvSpPr>
          <p:cNvPr id="212" name="TextBox 211"/>
          <p:cNvSpPr txBox="1">
            <a:spLocks noChangeArrowheads="1"/>
          </p:cNvSpPr>
          <p:nvPr/>
        </p:nvSpPr>
        <p:spPr bwMode="auto">
          <a:xfrm>
            <a:off x="8610600" y="4495800"/>
            <a:ext cx="363538" cy="369888"/>
          </a:xfrm>
          <a:prstGeom prst="rect">
            <a:avLst/>
          </a:prstGeom>
          <a:noFill/>
          <a:ln w="9525">
            <a:noFill/>
            <a:miter lim="800000"/>
            <a:headEnd/>
            <a:tailEnd/>
          </a:ln>
        </p:spPr>
        <p:txBody>
          <a:bodyPr>
            <a:spAutoFit/>
          </a:bodyPr>
          <a:lstStyle/>
          <a:p>
            <a:r>
              <a:rPr lang="en-US">
                <a:latin typeface="Calibri" pitchFamily="34" charset="0"/>
              </a:rPr>
              <a:t>E</a:t>
            </a:r>
          </a:p>
        </p:txBody>
      </p:sp>
      <p:sp>
        <p:nvSpPr>
          <p:cNvPr id="213" name="TextBox 212"/>
          <p:cNvSpPr txBox="1">
            <a:spLocks noChangeArrowheads="1"/>
          </p:cNvSpPr>
          <p:nvPr/>
        </p:nvSpPr>
        <p:spPr bwMode="auto">
          <a:xfrm>
            <a:off x="8610600" y="4735513"/>
            <a:ext cx="304800" cy="369887"/>
          </a:xfrm>
          <a:prstGeom prst="rect">
            <a:avLst/>
          </a:prstGeom>
          <a:noFill/>
          <a:ln w="9525">
            <a:noFill/>
            <a:miter lim="800000"/>
            <a:headEnd/>
            <a:tailEnd/>
          </a:ln>
        </p:spPr>
        <p:txBody>
          <a:bodyPr>
            <a:spAutoFit/>
          </a:bodyPr>
          <a:lstStyle/>
          <a:p>
            <a:r>
              <a:rPr lang="en-US">
                <a:latin typeface="Calibri" pitchFamily="34" charset="0"/>
              </a:rPr>
              <a:t>F</a:t>
            </a:r>
          </a:p>
        </p:txBody>
      </p:sp>
      <p:sp>
        <p:nvSpPr>
          <p:cNvPr id="214" name="TextBox 213"/>
          <p:cNvSpPr txBox="1">
            <a:spLocks noChangeArrowheads="1"/>
          </p:cNvSpPr>
          <p:nvPr/>
        </p:nvSpPr>
        <p:spPr bwMode="auto">
          <a:xfrm>
            <a:off x="8610600" y="5105400"/>
            <a:ext cx="304800" cy="369888"/>
          </a:xfrm>
          <a:prstGeom prst="rect">
            <a:avLst/>
          </a:prstGeom>
          <a:noFill/>
          <a:ln w="9525">
            <a:noFill/>
            <a:miter lim="800000"/>
            <a:headEnd/>
            <a:tailEnd/>
          </a:ln>
        </p:spPr>
        <p:txBody>
          <a:bodyPr>
            <a:spAutoFit/>
          </a:bodyPr>
          <a:lstStyle/>
          <a:p>
            <a:r>
              <a:rPr lang="en-US">
                <a:latin typeface="Calibri" pitchFamily="34" charset="0"/>
              </a:rPr>
              <a:t>G</a:t>
            </a:r>
          </a:p>
        </p:txBody>
      </p:sp>
      <p:sp>
        <p:nvSpPr>
          <p:cNvPr id="215" name="TextBox 214"/>
          <p:cNvSpPr txBox="1">
            <a:spLocks noChangeArrowheads="1"/>
          </p:cNvSpPr>
          <p:nvPr/>
        </p:nvSpPr>
        <p:spPr bwMode="auto">
          <a:xfrm>
            <a:off x="8610600" y="5421313"/>
            <a:ext cx="304800" cy="369887"/>
          </a:xfrm>
          <a:prstGeom prst="rect">
            <a:avLst/>
          </a:prstGeom>
          <a:noFill/>
          <a:ln w="9525">
            <a:noFill/>
            <a:miter lim="800000"/>
            <a:headEnd/>
            <a:tailEnd/>
          </a:ln>
        </p:spPr>
        <p:txBody>
          <a:bodyPr>
            <a:spAutoFit/>
          </a:bodyPr>
          <a:lstStyle/>
          <a:p>
            <a:r>
              <a:rPr lang="en-US">
                <a:latin typeface="Calibri" pitchFamily="34" charset="0"/>
              </a:rPr>
              <a:t>H</a:t>
            </a:r>
          </a:p>
        </p:txBody>
      </p:sp>
      <p:sp>
        <p:nvSpPr>
          <p:cNvPr id="216" name="Oval 215"/>
          <p:cNvSpPr/>
          <p:nvPr/>
        </p:nvSpPr>
        <p:spPr>
          <a:xfrm>
            <a:off x="6705600" y="4648200"/>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217" name="Oval 216"/>
          <p:cNvSpPr/>
          <p:nvPr/>
        </p:nvSpPr>
        <p:spPr>
          <a:xfrm>
            <a:off x="6705600" y="5486400"/>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29" name="Oval 128"/>
          <p:cNvSpPr/>
          <p:nvPr/>
        </p:nvSpPr>
        <p:spPr>
          <a:xfrm>
            <a:off x="6629400" y="4953000"/>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
        <p:nvSpPr>
          <p:cNvPr id="130" name="Oval 129"/>
          <p:cNvSpPr/>
          <p:nvPr/>
        </p:nvSpPr>
        <p:spPr>
          <a:xfrm>
            <a:off x="6934200" y="5257800"/>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0"/>
                                        </p:tgtEl>
                                        <p:attrNameLst>
                                          <p:attrName>style.visibility</p:attrName>
                                        </p:attrNameLst>
                                      </p:cBhvr>
                                      <p:to>
                                        <p:strVal val="visible"/>
                                      </p:to>
                                    </p:set>
                                    <p:anim calcmode="lin" valueType="num">
                                      <p:cBhvr additive="base">
                                        <p:cTn id="33" dur="500" fill="hold"/>
                                        <p:tgtEl>
                                          <p:spTgt spid="100"/>
                                        </p:tgtEl>
                                        <p:attrNameLst>
                                          <p:attrName>ppt_x</p:attrName>
                                        </p:attrNameLst>
                                      </p:cBhvr>
                                      <p:tavLst>
                                        <p:tav tm="0">
                                          <p:val>
                                            <p:strVal val="#ppt_x"/>
                                          </p:val>
                                        </p:tav>
                                        <p:tav tm="100000">
                                          <p:val>
                                            <p:strVal val="#ppt_x"/>
                                          </p:val>
                                        </p:tav>
                                      </p:tavLst>
                                    </p:anim>
                                    <p:anim calcmode="lin" valueType="num">
                                      <p:cBhvr additive="base">
                                        <p:cTn id="34" dur="500" fill="hold"/>
                                        <p:tgtEl>
                                          <p:spTgt spid="10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additive="base">
                                        <p:cTn id="37" dur="500" fill="hold"/>
                                        <p:tgtEl>
                                          <p:spTgt spid="101"/>
                                        </p:tgtEl>
                                        <p:attrNameLst>
                                          <p:attrName>ppt_x</p:attrName>
                                        </p:attrNameLst>
                                      </p:cBhvr>
                                      <p:tavLst>
                                        <p:tav tm="0">
                                          <p:val>
                                            <p:strVal val="#ppt_x"/>
                                          </p:val>
                                        </p:tav>
                                        <p:tav tm="100000">
                                          <p:val>
                                            <p:strVal val="#ppt_x"/>
                                          </p:val>
                                        </p:tav>
                                      </p:tavLst>
                                    </p:anim>
                                    <p:anim calcmode="lin" valueType="num">
                                      <p:cBhvr additive="base">
                                        <p:cTn id="38" dur="500" fill="hold"/>
                                        <p:tgtEl>
                                          <p:spTgt spid="10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2"/>
                                        </p:tgtEl>
                                        <p:attrNameLst>
                                          <p:attrName>style.visibility</p:attrName>
                                        </p:attrNameLst>
                                      </p:cBhvr>
                                      <p:to>
                                        <p:strVal val="visible"/>
                                      </p:to>
                                    </p:set>
                                    <p:anim calcmode="lin" valueType="num">
                                      <p:cBhvr additive="base">
                                        <p:cTn id="41" dur="500" fill="hold"/>
                                        <p:tgtEl>
                                          <p:spTgt spid="102"/>
                                        </p:tgtEl>
                                        <p:attrNameLst>
                                          <p:attrName>ppt_x</p:attrName>
                                        </p:attrNameLst>
                                      </p:cBhvr>
                                      <p:tavLst>
                                        <p:tav tm="0">
                                          <p:val>
                                            <p:strVal val="#ppt_x"/>
                                          </p:val>
                                        </p:tav>
                                        <p:tav tm="100000">
                                          <p:val>
                                            <p:strVal val="#ppt_x"/>
                                          </p:val>
                                        </p:tav>
                                      </p:tavLst>
                                    </p:anim>
                                    <p:anim calcmode="lin" valueType="num">
                                      <p:cBhvr additive="base">
                                        <p:cTn id="42" dur="500" fill="hold"/>
                                        <p:tgtEl>
                                          <p:spTgt spid="10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5"/>
                                        </p:tgtEl>
                                        <p:attrNameLst>
                                          <p:attrName>style.visibility</p:attrName>
                                        </p:attrNameLst>
                                      </p:cBhvr>
                                      <p:to>
                                        <p:strVal val="visible"/>
                                      </p:to>
                                    </p:set>
                                    <p:anim calcmode="lin" valueType="num">
                                      <p:cBhvr additive="base">
                                        <p:cTn id="53" dur="500" fill="hold"/>
                                        <p:tgtEl>
                                          <p:spTgt spid="105"/>
                                        </p:tgtEl>
                                        <p:attrNameLst>
                                          <p:attrName>ppt_x</p:attrName>
                                        </p:attrNameLst>
                                      </p:cBhvr>
                                      <p:tavLst>
                                        <p:tav tm="0">
                                          <p:val>
                                            <p:strVal val="#ppt_x"/>
                                          </p:val>
                                        </p:tav>
                                        <p:tav tm="100000">
                                          <p:val>
                                            <p:strVal val="#ppt_x"/>
                                          </p:val>
                                        </p:tav>
                                      </p:tavLst>
                                    </p:anim>
                                    <p:anim calcmode="lin" valueType="num">
                                      <p:cBhvr additive="base">
                                        <p:cTn id="54" dur="500" fill="hold"/>
                                        <p:tgtEl>
                                          <p:spTgt spid="10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anim calcmode="lin" valueType="num">
                                      <p:cBhvr additive="base">
                                        <p:cTn id="57" dur="500" fill="hold"/>
                                        <p:tgtEl>
                                          <p:spTgt spid="106"/>
                                        </p:tgtEl>
                                        <p:attrNameLst>
                                          <p:attrName>ppt_x</p:attrName>
                                        </p:attrNameLst>
                                      </p:cBhvr>
                                      <p:tavLst>
                                        <p:tav tm="0">
                                          <p:val>
                                            <p:strVal val="#ppt_x"/>
                                          </p:val>
                                        </p:tav>
                                        <p:tav tm="100000">
                                          <p:val>
                                            <p:strVal val="#ppt_x"/>
                                          </p:val>
                                        </p:tav>
                                      </p:tavLst>
                                    </p:anim>
                                    <p:anim calcmode="lin" valueType="num">
                                      <p:cBhvr additive="base">
                                        <p:cTn id="58" dur="500" fill="hold"/>
                                        <p:tgtEl>
                                          <p:spTgt spid="10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anim calcmode="lin" valueType="num">
                                      <p:cBhvr additive="base">
                                        <p:cTn id="61" dur="500" fill="hold"/>
                                        <p:tgtEl>
                                          <p:spTgt spid="107"/>
                                        </p:tgtEl>
                                        <p:attrNameLst>
                                          <p:attrName>ppt_x</p:attrName>
                                        </p:attrNameLst>
                                      </p:cBhvr>
                                      <p:tavLst>
                                        <p:tav tm="0">
                                          <p:val>
                                            <p:strVal val="#ppt_x"/>
                                          </p:val>
                                        </p:tav>
                                        <p:tav tm="100000">
                                          <p:val>
                                            <p:strVal val="#ppt_x"/>
                                          </p:val>
                                        </p:tav>
                                      </p:tavLst>
                                    </p:anim>
                                    <p:anim calcmode="lin" valueType="num">
                                      <p:cBhvr additive="base">
                                        <p:cTn id="62"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8">
                                            <p:txEl>
                                              <p:pRg st="0" end="0"/>
                                            </p:txEl>
                                          </p:spTgt>
                                        </p:tgtEl>
                                        <p:attrNameLst>
                                          <p:attrName>style.visibility</p:attrName>
                                        </p:attrNameLst>
                                      </p:cBhvr>
                                      <p:to>
                                        <p:strVal val="visible"/>
                                      </p:to>
                                    </p:set>
                                    <p:anim calcmode="lin" valueType="num">
                                      <p:cBhvr additive="base">
                                        <p:cTn id="6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diamond(in)">
                                      <p:cBhvr>
                                        <p:cTn id="73" dur="2000"/>
                                        <p:tgtEl>
                                          <p:spTgt spid="44"/>
                                        </p:tgtEl>
                                      </p:cBhvr>
                                    </p:animEffect>
                                  </p:childTnLst>
                                </p:cTn>
                              </p:par>
                              <p:par>
                                <p:cTn id="74" presetID="8" presetClass="entr" presetSubtype="16"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diamond(in)">
                                      <p:cBhvr>
                                        <p:cTn id="76" dur="2000"/>
                                        <p:tgtEl>
                                          <p:spTgt spid="39"/>
                                        </p:tgtEl>
                                      </p:cBhvr>
                                    </p:animEffect>
                                  </p:childTnLst>
                                </p:cTn>
                              </p:par>
                              <p:par>
                                <p:cTn id="77" presetID="8" presetClass="entr" presetSubtype="16"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diamond(in)">
                                      <p:cBhvr>
                                        <p:cTn id="79" dur="2000"/>
                                        <p:tgtEl>
                                          <p:spTgt spid="43"/>
                                        </p:tgtEl>
                                      </p:cBhvr>
                                    </p:animEffect>
                                  </p:childTnLst>
                                </p:cTn>
                              </p:par>
                              <p:par>
                                <p:cTn id="80" presetID="8" presetClass="entr" presetSubtype="16" fill="hold"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diamond(in)">
                                      <p:cBhvr>
                                        <p:cTn id="82" dur="20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additive="base">
                                        <p:cTn id="87" dur="500" fill="hold"/>
                                        <p:tgtEl>
                                          <p:spTgt spid="59"/>
                                        </p:tgtEl>
                                        <p:attrNameLst>
                                          <p:attrName>ppt_x</p:attrName>
                                        </p:attrNameLst>
                                      </p:cBhvr>
                                      <p:tavLst>
                                        <p:tav tm="0">
                                          <p:val>
                                            <p:strVal val="#ppt_x"/>
                                          </p:val>
                                        </p:tav>
                                        <p:tav tm="100000">
                                          <p:val>
                                            <p:strVal val="#ppt_x"/>
                                          </p:val>
                                        </p:tav>
                                      </p:tavLst>
                                    </p:anim>
                                    <p:anim calcmode="lin" valueType="num">
                                      <p:cBhvr additive="base">
                                        <p:cTn id="8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500" fill="hold"/>
                                        <p:tgtEl>
                                          <p:spTgt spid="40"/>
                                        </p:tgtEl>
                                        <p:attrNameLst>
                                          <p:attrName>ppt_x</p:attrName>
                                        </p:attrNameLst>
                                      </p:cBhvr>
                                      <p:tavLst>
                                        <p:tav tm="0">
                                          <p:val>
                                            <p:strVal val="#ppt_x"/>
                                          </p:val>
                                        </p:tav>
                                        <p:tav tm="100000">
                                          <p:val>
                                            <p:strVal val="#ppt_x"/>
                                          </p:val>
                                        </p:tav>
                                      </p:tavLst>
                                    </p:anim>
                                    <p:anim calcmode="lin" valueType="num">
                                      <p:cBhvr additive="base">
                                        <p:cTn id="102" dur="500" fill="hold"/>
                                        <p:tgtEl>
                                          <p:spTgt spid="40"/>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additive="base">
                                        <p:cTn id="105" dur="500" fill="hold"/>
                                        <p:tgtEl>
                                          <p:spTgt spid="41"/>
                                        </p:tgtEl>
                                        <p:attrNameLst>
                                          <p:attrName>ppt_x</p:attrName>
                                        </p:attrNameLst>
                                      </p:cBhvr>
                                      <p:tavLst>
                                        <p:tav tm="0">
                                          <p:val>
                                            <p:strVal val="#ppt_x"/>
                                          </p:val>
                                        </p:tav>
                                        <p:tav tm="100000">
                                          <p:val>
                                            <p:strVal val="#ppt_x"/>
                                          </p:val>
                                        </p:tav>
                                      </p:tavLst>
                                    </p:anim>
                                    <p:anim calcmode="lin" valueType="num">
                                      <p:cBhvr additive="base">
                                        <p:cTn id="106" dur="500" fill="hold"/>
                                        <p:tgtEl>
                                          <p:spTgt spid="41"/>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84"/>
                                        </p:tgtEl>
                                        <p:attrNameLst>
                                          <p:attrName>style.visibility</p:attrName>
                                        </p:attrNameLst>
                                      </p:cBhvr>
                                      <p:to>
                                        <p:strVal val="visible"/>
                                      </p:to>
                                    </p:set>
                                    <p:anim calcmode="lin" valueType="num">
                                      <p:cBhvr additive="base">
                                        <p:cTn id="109" dur="500" fill="hold"/>
                                        <p:tgtEl>
                                          <p:spTgt spid="84"/>
                                        </p:tgtEl>
                                        <p:attrNameLst>
                                          <p:attrName>ppt_x</p:attrName>
                                        </p:attrNameLst>
                                      </p:cBhvr>
                                      <p:tavLst>
                                        <p:tav tm="0">
                                          <p:val>
                                            <p:strVal val="#ppt_x"/>
                                          </p:val>
                                        </p:tav>
                                        <p:tav tm="100000">
                                          <p:val>
                                            <p:strVal val="#ppt_x"/>
                                          </p:val>
                                        </p:tav>
                                      </p:tavLst>
                                    </p:anim>
                                    <p:anim calcmode="lin" valueType="num">
                                      <p:cBhvr additive="base">
                                        <p:cTn id="110" dur="500" fill="hold"/>
                                        <p:tgtEl>
                                          <p:spTgt spid="84"/>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85"/>
                                        </p:tgtEl>
                                        <p:attrNameLst>
                                          <p:attrName>style.visibility</p:attrName>
                                        </p:attrNameLst>
                                      </p:cBhvr>
                                      <p:to>
                                        <p:strVal val="visible"/>
                                      </p:to>
                                    </p:set>
                                    <p:anim calcmode="lin" valueType="num">
                                      <p:cBhvr additive="base">
                                        <p:cTn id="113" dur="500" fill="hold"/>
                                        <p:tgtEl>
                                          <p:spTgt spid="85"/>
                                        </p:tgtEl>
                                        <p:attrNameLst>
                                          <p:attrName>ppt_x</p:attrName>
                                        </p:attrNameLst>
                                      </p:cBhvr>
                                      <p:tavLst>
                                        <p:tav tm="0">
                                          <p:val>
                                            <p:strVal val="#ppt_x"/>
                                          </p:val>
                                        </p:tav>
                                        <p:tav tm="100000">
                                          <p:val>
                                            <p:strVal val="#ppt_x"/>
                                          </p:val>
                                        </p:tav>
                                      </p:tavLst>
                                    </p:anim>
                                    <p:anim calcmode="lin" valueType="num">
                                      <p:cBhvr additive="base">
                                        <p:cTn id="114" dur="500" fill="hold"/>
                                        <p:tgtEl>
                                          <p:spTgt spid="85"/>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86"/>
                                        </p:tgtEl>
                                        <p:attrNameLst>
                                          <p:attrName>style.visibility</p:attrName>
                                        </p:attrNameLst>
                                      </p:cBhvr>
                                      <p:to>
                                        <p:strVal val="visible"/>
                                      </p:to>
                                    </p:set>
                                    <p:anim calcmode="lin" valueType="num">
                                      <p:cBhvr additive="base">
                                        <p:cTn id="117" dur="500" fill="hold"/>
                                        <p:tgtEl>
                                          <p:spTgt spid="86"/>
                                        </p:tgtEl>
                                        <p:attrNameLst>
                                          <p:attrName>ppt_x</p:attrName>
                                        </p:attrNameLst>
                                      </p:cBhvr>
                                      <p:tavLst>
                                        <p:tav tm="0">
                                          <p:val>
                                            <p:strVal val="#ppt_x"/>
                                          </p:val>
                                        </p:tav>
                                        <p:tav tm="100000">
                                          <p:val>
                                            <p:strVal val="#ppt_x"/>
                                          </p:val>
                                        </p:tav>
                                      </p:tavLst>
                                    </p:anim>
                                    <p:anim calcmode="lin" valueType="num">
                                      <p:cBhvr additive="base">
                                        <p:cTn id="118" dur="500" fill="hold"/>
                                        <p:tgtEl>
                                          <p:spTgt spid="86"/>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additive="base">
                                        <p:cTn id="121" dur="500" fill="hold"/>
                                        <p:tgtEl>
                                          <p:spTgt spid="87"/>
                                        </p:tgtEl>
                                        <p:attrNameLst>
                                          <p:attrName>ppt_x</p:attrName>
                                        </p:attrNameLst>
                                      </p:cBhvr>
                                      <p:tavLst>
                                        <p:tav tm="0">
                                          <p:val>
                                            <p:strVal val="#ppt_x"/>
                                          </p:val>
                                        </p:tav>
                                        <p:tav tm="100000">
                                          <p:val>
                                            <p:strVal val="#ppt_x"/>
                                          </p:val>
                                        </p:tav>
                                      </p:tavLst>
                                    </p:anim>
                                    <p:anim calcmode="lin" valueType="num">
                                      <p:cBhvr additive="base">
                                        <p:cTn id="122"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17"/>
                                        </p:tgtEl>
                                        <p:attrNameLst>
                                          <p:attrName>style.visibility</p:attrName>
                                        </p:attrNameLst>
                                      </p:cBhvr>
                                      <p:to>
                                        <p:strVal val="visible"/>
                                      </p:to>
                                    </p:set>
                                    <p:anim calcmode="lin" valueType="num">
                                      <p:cBhvr additive="base">
                                        <p:cTn id="127" dur="500" fill="hold"/>
                                        <p:tgtEl>
                                          <p:spTgt spid="117"/>
                                        </p:tgtEl>
                                        <p:attrNameLst>
                                          <p:attrName>ppt_x</p:attrName>
                                        </p:attrNameLst>
                                      </p:cBhvr>
                                      <p:tavLst>
                                        <p:tav tm="0">
                                          <p:val>
                                            <p:strVal val="#ppt_x"/>
                                          </p:val>
                                        </p:tav>
                                        <p:tav tm="100000">
                                          <p:val>
                                            <p:strVal val="#ppt_x"/>
                                          </p:val>
                                        </p:tav>
                                      </p:tavLst>
                                    </p:anim>
                                    <p:anim calcmode="lin" valueType="num">
                                      <p:cBhvr additive="base">
                                        <p:cTn id="128" dur="500" fill="hold"/>
                                        <p:tgtEl>
                                          <p:spTgt spid="11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18"/>
                                        </p:tgtEl>
                                        <p:attrNameLst>
                                          <p:attrName>style.visibility</p:attrName>
                                        </p:attrNameLst>
                                      </p:cBhvr>
                                      <p:to>
                                        <p:strVal val="visible"/>
                                      </p:to>
                                    </p:set>
                                    <p:anim calcmode="lin" valueType="num">
                                      <p:cBhvr additive="base">
                                        <p:cTn id="131" dur="500" fill="hold"/>
                                        <p:tgtEl>
                                          <p:spTgt spid="118"/>
                                        </p:tgtEl>
                                        <p:attrNameLst>
                                          <p:attrName>ppt_x</p:attrName>
                                        </p:attrNameLst>
                                      </p:cBhvr>
                                      <p:tavLst>
                                        <p:tav tm="0">
                                          <p:val>
                                            <p:strVal val="#ppt_x"/>
                                          </p:val>
                                        </p:tav>
                                        <p:tav tm="100000">
                                          <p:val>
                                            <p:strVal val="#ppt_x"/>
                                          </p:val>
                                        </p:tav>
                                      </p:tavLst>
                                    </p:anim>
                                    <p:anim calcmode="lin" valueType="num">
                                      <p:cBhvr additive="base">
                                        <p:cTn id="132" dur="500" fill="hold"/>
                                        <p:tgtEl>
                                          <p:spTgt spid="11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19"/>
                                        </p:tgtEl>
                                        <p:attrNameLst>
                                          <p:attrName>style.visibility</p:attrName>
                                        </p:attrNameLst>
                                      </p:cBhvr>
                                      <p:to>
                                        <p:strVal val="visible"/>
                                      </p:to>
                                    </p:set>
                                    <p:anim calcmode="lin" valueType="num">
                                      <p:cBhvr additive="base">
                                        <p:cTn id="135" dur="500" fill="hold"/>
                                        <p:tgtEl>
                                          <p:spTgt spid="119"/>
                                        </p:tgtEl>
                                        <p:attrNameLst>
                                          <p:attrName>ppt_x</p:attrName>
                                        </p:attrNameLst>
                                      </p:cBhvr>
                                      <p:tavLst>
                                        <p:tav tm="0">
                                          <p:val>
                                            <p:strVal val="#ppt_x"/>
                                          </p:val>
                                        </p:tav>
                                        <p:tav tm="100000">
                                          <p:val>
                                            <p:strVal val="#ppt_x"/>
                                          </p:val>
                                        </p:tav>
                                      </p:tavLst>
                                    </p:anim>
                                    <p:anim calcmode="lin" valueType="num">
                                      <p:cBhvr additive="base">
                                        <p:cTn id="136" dur="500" fill="hold"/>
                                        <p:tgtEl>
                                          <p:spTgt spid="11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20"/>
                                        </p:tgtEl>
                                        <p:attrNameLst>
                                          <p:attrName>style.visibility</p:attrName>
                                        </p:attrNameLst>
                                      </p:cBhvr>
                                      <p:to>
                                        <p:strVal val="visible"/>
                                      </p:to>
                                    </p:set>
                                    <p:anim calcmode="lin" valueType="num">
                                      <p:cBhvr additive="base">
                                        <p:cTn id="139" dur="500" fill="hold"/>
                                        <p:tgtEl>
                                          <p:spTgt spid="120"/>
                                        </p:tgtEl>
                                        <p:attrNameLst>
                                          <p:attrName>ppt_x</p:attrName>
                                        </p:attrNameLst>
                                      </p:cBhvr>
                                      <p:tavLst>
                                        <p:tav tm="0">
                                          <p:val>
                                            <p:strVal val="#ppt_x"/>
                                          </p:val>
                                        </p:tav>
                                        <p:tav tm="100000">
                                          <p:val>
                                            <p:strVal val="#ppt_x"/>
                                          </p:val>
                                        </p:tav>
                                      </p:tavLst>
                                    </p:anim>
                                    <p:anim calcmode="lin" valueType="num">
                                      <p:cBhvr additive="base">
                                        <p:cTn id="140" dur="500" fill="hold"/>
                                        <p:tgtEl>
                                          <p:spTgt spid="12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21"/>
                                        </p:tgtEl>
                                        <p:attrNameLst>
                                          <p:attrName>style.visibility</p:attrName>
                                        </p:attrNameLst>
                                      </p:cBhvr>
                                      <p:to>
                                        <p:strVal val="visible"/>
                                      </p:to>
                                    </p:set>
                                    <p:anim calcmode="lin" valueType="num">
                                      <p:cBhvr additive="base">
                                        <p:cTn id="143" dur="500" fill="hold"/>
                                        <p:tgtEl>
                                          <p:spTgt spid="121"/>
                                        </p:tgtEl>
                                        <p:attrNameLst>
                                          <p:attrName>ppt_x</p:attrName>
                                        </p:attrNameLst>
                                      </p:cBhvr>
                                      <p:tavLst>
                                        <p:tav tm="0">
                                          <p:val>
                                            <p:strVal val="#ppt_x"/>
                                          </p:val>
                                        </p:tav>
                                        <p:tav tm="100000">
                                          <p:val>
                                            <p:strVal val="#ppt_x"/>
                                          </p:val>
                                        </p:tav>
                                      </p:tavLst>
                                    </p:anim>
                                    <p:anim calcmode="lin" valueType="num">
                                      <p:cBhvr additive="base">
                                        <p:cTn id="144" dur="500" fill="hold"/>
                                        <p:tgtEl>
                                          <p:spTgt spid="12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22"/>
                                        </p:tgtEl>
                                        <p:attrNameLst>
                                          <p:attrName>style.visibility</p:attrName>
                                        </p:attrNameLst>
                                      </p:cBhvr>
                                      <p:to>
                                        <p:strVal val="visible"/>
                                      </p:to>
                                    </p:set>
                                    <p:anim calcmode="lin" valueType="num">
                                      <p:cBhvr additive="base">
                                        <p:cTn id="147" dur="500" fill="hold"/>
                                        <p:tgtEl>
                                          <p:spTgt spid="122"/>
                                        </p:tgtEl>
                                        <p:attrNameLst>
                                          <p:attrName>ppt_x</p:attrName>
                                        </p:attrNameLst>
                                      </p:cBhvr>
                                      <p:tavLst>
                                        <p:tav tm="0">
                                          <p:val>
                                            <p:strVal val="#ppt_x"/>
                                          </p:val>
                                        </p:tav>
                                        <p:tav tm="100000">
                                          <p:val>
                                            <p:strVal val="#ppt_x"/>
                                          </p:val>
                                        </p:tav>
                                      </p:tavLst>
                                    </p:anim>
                                    <p:anim calcmode="lin" valueType="num">
                                      <p:cBhvr additive="base">
                                        <p:cTn id="148" dur="500" fill="hold"/>
                                        <p:tgtEl>
                                          <p:spTgt spid="12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23"/>
                                        </p:tgtEl>
                                        <p:attrNameLst>
                                          <p:attrName>style.visibility</p:attrName>
                                        </p:attrNameLst>
                                      </p:cBhvr>
                                      <p:to>
                                        <p:strVal val="visible"/>
                                      </p:to>
                                    </p:set>
                                    <p:anim calcmode="lin" valueType="num">
                                      <p:cBhvr additive="base">
                                        <p:cTn id="151" dur="500" fill="hold"/>
                                        <p:tgtEl>
                                          <p:spTgt spid="123"/>
                                        </p:tgtEl>
                                        <p:attrNameLst>
                                          <p:attrName>ppt_x</p:attrName>
                                        </p:attrNameLst>
                                      </p:cBhvr>
                                      <p:tavLst>
                                        <p:tav tm="0">
                                          <p:val>
                                            <p:strVal val="#ppt_x"/>
                                          </p:val>
                                        </p:tav>
                                        <p:tav tm="100000">
                                          <p:val>
                                            <p:strVal val="#ppt_x"/>
                                          </p:val>
                                        </p:tav>
                                      </p:tavLst>
                                    </p:anim>
                                    <p:anim calcmode="lin" valueType="num">
                                      <p:cBhvr additive="base">
                                        <p:cTn id="152" dur="500" fill="hold"/>
                                        <p:tgtEl>
                                          <p:spTgt spid="12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24"/>
                                        </p:tgtEl>
                                        <p:attrNameLst>
                                          <p:attrName>style.visibility</p:attrName>
                                        </p:attrNameLst>
                                      </p:cBhvr>
                                      <p:to>
                                        <p:strVal val="visible"/>
                                      </p:to>
                                    </p:set>
                                    <p:anim calcmode="lin" valueType="num">
                                      <p:cBhvr additive="base">
                                        <p:cTn id="155" dur="500" fill="hold"/>
                                        <p:tgtEl>
                                          <p:spTgt spid="124"/>
                                        </p:tgtEl>
                                        <p:attrNameLst>
                                          <p:attrName>ppt_x</p:attrName>
                                        </p:attrNameLst>
                                      </p:cBhvr>
                                      <p:tavLst>
                                        <p:tav tm="0">
                                          <p:val>
                                            <p:strVal val="#ppt_x"/>
                                          </p:val>
                                        </p:tav>
                                        <p:tav tm="100000">
                                          <p:val>
                                            <p:strVal val="#ppt_x"/>
                                          </p:val>
                                        </p:tav>
                                      </p:tavLst>
                                    </p:anim>
                                    <p:anim calcmode="lin" valueType="num">
                                      <p:cBhvr additive="base">
                                        <p:cTn id="156"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6" presetClass="entr" presetSubtype="16" fill="hold" grpId="0" nodeType="clickEffect">
                                  <p:stCondLst>
                                    <p:cond delay="0"/>
                                  </p:stCondLst>
                                  <p:childTnLst>
                                    <p:set>
                                      <p:cBhvr>
                                        <p:cTn id="160" dur="1" fill="hold">
                                          <p:stCondLst>
                                            <p:cond delay="0"/>
                                          </p:stCondLst>
                                        </p:cTn>
                                        <p:tgtEl>
                                          <p:spTgt spid="88"/>
                                        </p:tgtEl>
                                        <p:attrNameLst>
                                          <p:attrName>style.visibility</p:attrName>
                                        </p:attrNameLst>
                                      </p:cBhvr>
                                      <p:to>
                                        <p:strVal val="visible"/>
                                      </p:to>
                                    </p:set>
                                    <p:animEffect transition="in" filter="circle(in)">
                                      <p:cBhvr>
                                        <p:cTn id="161" dur="2000"/>
                                        <p:tgtEl>
                                          <p:spTgt spid="88"/>
                                        </p:tgtEl>
                                      </p:cBhvr>
                                    </p:animEffect>
                                  </p:childTnLst>
                                </p:cTn>
                              </p:par>
                            </p:childTnLst>
                          </p:cTn>
                        </p:par>
                      </p:childTnLst>
                    </p:cTn>
                  </p:par>
                  <p:par>
                    <p:cTn id="162" fill="hold">
                      <p:stCondLst>
                        <p:cond delay="indefinite"/>
                      </p:stCondLst>
                      <p:childTnLst>
                        <p:par>
                          <p:cTn id="163" fill="hold">
                            <p:stCondLst>
                              <p:cond delay="0"/>
                            </p:stCondLst>
                            <p:childTnLst>
                              <p:par>
                                <p:cTn id="164" presetID="1" presetClass="path" presetSubtype="0" accel="50000" decel="50000" fill="hold"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165" dur="2000" fill="hold"/>
                                        <p:tgtEl>
                                          <p:spTgt spid="84"/>
                                        </p:tgtEl>
                                        <p:attrNameLst>
                                          <p:attrName>ppt_x</p:attrName>
                                          <p:attrName>ppt_y</p:attrName>
                                        </p:attrNameLst>
                                      </p:cBhvr>
                                    </p:animMotion>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108"/>
                                        </p:tgtEl>
                                        <p:attrNameLst>
                                          <p:attrName>style.visibility</p:attrName>
                                        </p:attrNameLst>
                                      </p:cBhvr>
                                      <p:to>
                                        <p:strVal val="visible"/>
                                      </p:to>
                                    </p:set>
                                    <p:anim calcmode="lin" valueType="num">
                                      <p:cBhvr additive="base">
                                        <p:cTn id="170" dur="500" fill="hold"/>
                                        <p:tgtEl>
                                          <p:spTgt spid="108"/>
                                        </p:tgtEl>
                                        <p:attrNameLst>
                                          <p:attrName>ppt_x</p:attrName>
                                        </p:attrNameLst>
                                      </p:cBhvr>
                                      <p:tavLst>
                                        <p:tav tm="0">
                                          <p:val>
                                            <p:strVal val="#ppt_x"/>
                                          </p:val>
                                        </p:tav>
                                        <p:tav tm="100000">
                                          <p:val>
                                            <p:strVal val="#ppt_x"/>
                                          </p:val>
                                        </p:tav>
                                      </p:tavLst>
                                    </p:anim>
                                    <p:anim calcmode="lin" valueType="num">
                                      <p:cBhvr additive="base">
                                        <p:cTn id="171"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175"/>
                                        </p:tgtEl>
                                        <p:attrNameLst>
                                          <p:attrName>style.visibility</p:attrName>
                                        </p:attrNameLst>
                                      </p:cBhvr>
                                      <p:to>
                                        <p:strVal val="visible"/>
                                      </p:to>
                                    </p:set>
                                    <p:anim calcmode="lin" valueType="num">
                                      <p:cBhvr additive="base">
                                        <p:cTn id="176" dur="500" fill="hold"/>
                                        <p:tgtEl>
                                          <p:spTgt spid="175"/>
                                        </p:tgtEl>
                                        <p:attrNameLst>
                                          <p:attrName>ppt_x</p:attrName>
                                        </p:attrNameLst>
                                      </p:cBhvr>
                                      <p:tavLst>
                                        <p:tav tm="0">
                                          <p:val>
                                            <p:strVal val="#ppt_x"/>
                                          </p:val>
                                        </p:tav>
                                        <p:tav tm="100000">
                                          <p:val>
                                            <p:strVal val="#ppt_x"/>
                                          </p:val>
                                        </p:tav>
                                      </p:tavLst>
                                    </p:anim>
                                    <p:anim calcmode="lin" valueType="num">
                                      <p:cBhvr additive="base">
                                        <p:cTn id="177" dur="500" fill="hold"/>
                                        <p:tgtEl>
                                          <p:spTgt spid="175"/>
                                        </p:tgtEl>
                                        <p:attrNameLst>
                                          <p:attrName>ppt_y</p:attrName>
                                        </p:attrNameLst>
                                      </p:cBhvr>
                                      <p:tavLst>
                                        <p:tav tm="0">
                                          <p:val>
                                            <p:strVal val="1+#ppt_h/2"/>
                                          </p:val>
                                        </p:tav>
                                        <p:tav tm="100000">
                                          <p:val>
                                            <p:strVal val="#ppt_y"/>
                                          </p:val>
                                        </p:tav>
                                      </p:tavLst>
                                    </p:anim>
                                  </p:childTnLst>
                                </p:cTn>
                              </p:par>
                              <p:par>
                                <p:cTn id="178" presetID="2" presetClass="entr" presetSubtype="4" fill="hold" nodeType="withEffect">
                                  <p:stCondLst>
                                    <p:cond delay="0"/>
                                  </p:stCondLst>
                                  <p:childTnLst>
                                    <p:set>
                                      <p:cBhvr>
                                        <p:cTn id="179" dur="1" fill="hold">
                                          <p:stCondLst>
                                            <p:cond delay="0"/>
                                          </p:stCondLst>
                                        </p:cTn>
                                        <p:tgtEl>
                                          <p:spTgt spid="42"/>
                                        </p:tgtEl>
                                        <p:attrNameLst>
                                          <p:attrName>style.visibility</p:attrName>
                                        </p:attrNameLst>
                                      </p:cBhvr>
                                      <p:to>
                                        <p:strVal val="visible"/>
                                      </p:to>
                                    </p:set>
                                    <p:anim calcmode="lin" valueType="num">
                                      <p:cBhvr additive="base">
                                        <p:cTn id="180" dur="500" fill="hold"/>
                                        <p:tgtEl>
                                          <p:spTgt spid="42"/>
                                        </p:tgtEl>
                                        <p:attrNameLst>
                                          <p:attrName>ppt_x</p:attrName>
                                        </p:attrNameLst>
                                      </p:cBhvr>
                                      <p:tavLst>
                                        <p:tav tm="0">
                                          <p:val>
                                            <p:strVal val="#ppt_x"/>
                                          </p:val>
                                        </p:tav>
                                        <p:tav tm="100000">
                                          <p:val>
                                            <p:strVal val="#ppt_x"/>
                                          </p:val>
                                        </p:tav>
                                      </p:tavLst>
                                    </p:anim>
                                    <p:anim calcmode="lin" valueType="num">
                                      <p:cBhvr additive="base">
                                        <p:cTn id="181" dur="500" fill="hold"/>
                                        <p:tgtEl>
                                          <p:spTgt spid="42"/>
                                        </p:tgtEl>
                                        <p:attrNameLst>
                                          <p:attrName>ppt_y</p:attrName>
                                        </p:attrNameLst>
                                      </p:cBhvr>
                                      <p:tavLst>
                                        <p:tav tm="0">
                                          <p:val>
                                            <p:strVal val="1+#ppt_h/2"/>
                                          </p:val>
                                        </p:tav>
                                        <p:tav tm="100000">
                                          <p:val>
                                            <p:strVal val="#ppt_y"/>
                                          </p:val>
                                        </p:tav>
                                      </p:tavLst>
                                    </p:anim>
                                  </p:childTnLst>
                                </p:cTn>
                              </p:par>
                              <p:par>
                                <p:cTn id="182" presetID="2" presetClass="entr" presetSubtype="4" fill="hold" nodeType="withEffect">
                                  <p:stCondLst>
                                    <p:cond delay="0"/>
                                  </p:stCondLst>
                                  <p:childTnLst>
                                    <p:set>
                                      <p:cBhvr>
                                        <p:cTn id="183" dur="1" fill="hold">
                                          <p:stCondLst>
                                            <p:cond delay="0"/>
                                          </p:stCondLst>
                                        </p:cTn>
                                        <p:tgtEl>
                                          <p:spTgt spid="45"/>
                                        </p:tgtEl>
                                        <p:attrNameLst>
                                          <p:attrName>style.visibility</p:attrName>
                                        </p:attrNameLst>
                                      </p:cBhvr>
                                      <p:to>
                                        <p:strVal val="visible"/>
                                      </p:to>
                                    </p:set>
                                    <p:anim calcmode="lin" valueType="num">
                                      <p:cBhvr additive="base">
                                        <p:cTn id="184" dur="500" fill="hold"/>
                                        <p:tgtEl>
                                          <p:spTgt spid="45"/>
                                        </p:tgtEl>
                                        <p:attrNameLst>
                                          <p:attrName>ppt_x</p:attrName>
                                        </p:attrNameLst>
                                      </p:cBhvr>
                                      <p:tavLst>
                                        <p:tav tm="0">
                                          <p:val>
                                            <p:strVal val="#ppt_x"/>
                                          </p:val>
                                        </p:tav>
                                        <p:tav tm="100000">
                                          <p:val>
                                            <p:strVal val="#ppt_x"/>
                                          </p:val>
                                        </p:tav>
                                      </p:tavLst>
                                    </p:anim>
                                    <p:anim calcmode="lin" valueType="num">
                                      <p:cBhvr additive="base">
                                        <p:cTn id="185" dur="500" fill="hold"/>
                                        <p:tgtEl>
                                          <p:spTgt spid="45"/>
                                        </p:tgtEl>
                                        <p:attrNameLst>
                                          <p:attrName>ppt_y</p:attrName>
                                        </p:attrNameLst>
                                      </p:cBhvr>
                                      <p:tavLst>
                                        <p:tav tm="0">
                                          <p:val>
                                            <p:strVal val="1+#ppt_h/2"/>
                                          </p:val>
                                        </p:tav>
                                        <p:tav tm="100000">
                                          <p:val>
                                            <p:strVal val="#ppt_y"/>
                                          </p:val>
                                        </p:tav>
                                      </p:tavLst>
                                    </p:anim>
                                  </p:childTnLst>
                                </p:cTn>
                              </p:par>
                              <p:par>
                                <p:cTn id="186" presetID="2" presetClass="entr" presetSubtype="4" fill="hold" nodeType="withEffect">
                                  <p:stCondLst>
                                    <p:cond delay="0"/>
                                  </p:stCondLst>
                                  <p:childTnLst>
                                    <p:set>
                                      <p:cBhvr>
                                        <p:cTn id="187" dur="1" fill="hold">
                                          <p:stCondLst>
                                            <p:cond delay="0"/>
                                          </p:stCondLst>
                                        </p:cTn>
                                        <p:tgtEl>
                                          <p:spTgt spid="47"/>
                                        </p:tgtEl>
                                        <p:attrNameLst>
                                          <p:attrName>style.visibility</p:attrName>
                                        </p:attrNameLst>
                                      </p:cBhvr>
                                      <p:to>
                                        <p:strVal val="visible"/>
                                      </p:to>
                                    </p:set>
                                    <p:anim calcmode="lin" valueType="num">
                                      <p:cBhvr additive="base">
                                        <p:cTn id="188" dur="500" fill="hold"/>
                                        <p:tgtEl>
                                          <p:spTgt spid="47"/>
                                        </p:tgtEl>
                                        <p:attrNameLst>
                                          <p:attrName>ppt_x</p:attrName>
                                        </p:attrNameLst>
                                      </p:cBhvr>
                                      <p:tavLst>
                                        <p:tav tm="0">
                                          <p:val>
                                            <p:strVal val="#ppt_x"/>
                                          </p:val>
                                        </p:tav>
                                        <p:tav tm="100000">
                                          <p:val>
                                            <p:strVal val="#ppt_x"/>
                                          </p:val>
                                        </p:tav>
                                      </p:tavLst>
                                    </p:anim>
                                    <p:anim calcmode="lin" valueType="num">
                                      <p:cBhvr additive="base">
                                        <p:cTn id="189" dur="500" fill="hold"/>
                                        <p:tgtEl>
                                          <p:spTgt spid="47"/>
                                        </p:tgtEl>
                                        <p:attrNameLst>
                                          <p:attrName>ppt_y</p:attrName>
                                        </p:attrNameLst>
                                      </p:cBhvr>
                                      <p:tavLst>
                                        <p:tav tm="0">
                                          <p:val>
                                            <p:strVal val="1+#ppt_h/2"/>
                                          </p:val>
                                        </p:tav>
                                        <p:tav tm="100000">
                                          <p:val>
                                            <p:strVal val="#ppt_y"/>
                                          </p:val>
                                        </p:tav>
                                      </p:tavLst>
                                    </p:anim>
                                  </p:childTnLst>
                                </p:cTn>
                              </p:par>
                              <p:par>
                                <p:cTn id="190" presetID="2" presetClass="entr" presetSubtype="4" fill="hold" nodeType="withEffect">
                                  <p:stCondLst>
                                    <p:cond delay="0"/>
                                  </p:stCondLst>
                                  <p:childTnLst>
                                    <p:set>
                                      <p:cBhvr>
                                        <p:cTn id="191" dur="1" fill="hold">
                                          <p:stCondLst>
                                            <p:cond delay="0"/>
                                          </p:stCondLst>
                                        </p:cTn>
                                        <p:tgtEl>
                                          <p:spTgt spid="48"/>
                                        </p:tgtEl>
                                        <p:attrNameLst>
                                          <p:attrName>style.visibility</p:attrName>
                                        </p:attrNameLst>
                                      </p:cBhvr>
                                      <p:to>
                                        <p:strVal val="visible"/>
                                      </p:to>
                                    </p:set>
                                    <p:anim calcmode="lin" valueType="num">
                                      <p:cBhvr additive="base">
                                        <p:cTn id="192" dur="500" fill="hold"/>
                                        <p:tgtEl>
                                          <p:spTgt spid="48"/>
                                        </p:tgtEl>
                                        <p:attrNameLst>
                                          <p:attrName>ppt_x</p:attrName>
                                        </p:attrNameLst>
                                      </p:cBhvr>
                                      <p:tavLst>
                                        <p:tav tm="0">
                                          <p:val>
                                            <p:strVal val="#ppt_x"/>
                                          </p:val>
                                        </p:tav>
                                        <p:tav tm="100000">
                                          <p:val>
                                            <p:strVal val="#ppt_x"/>
                                          </p:val>
                                        </p:tav>
                                      </p:tavLst>
                                    </p:anim>
                                    <p:anim calcmode="lin" valueType="num">
                                      <p:cBhvr additive="base">
                                        <p:cTn id="19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208"/>
                                        </p:tgtEl>
                                        <p:attrNameLst>
                                          <p:attrName>style.visibility</p:attrName>
                                        </p:attrNameLst>
                                      </p:cBhvr>
                                      <p:to>
                                        <p:strVal val="visible"/>
                                      </p:to>
                                    </p:set>
                                    <p:anim calcmode="lin" valueType="num">
                                      <p:cBhvr additive="base">
                                        <p:cTn id="198" dur="500" fill="hold"/>
                                        <p:tgtEl>
                                          <p:spTgt spid="208"/>
                                        </p:tgtEl>
                                        <p:attrNameLst>
                                          <p:attrName>ppt_x</p:attrName>
                                        </p:attrNameLst>
                                      </p:cBhvr>
                                      <p:tavLst>
                                        <p:tav tm="0">
                                          <p:val>
                                            <p:strVal val="#ppt_x"/>
                                          </p:val>
                                        </p:tav>
                                        <p:tav tm="100000">
                                          <p:val>
                                            <p:strVal val="#ppt_x"/>
                                          </p:val>
                                        </p:tav>
                                      </p:tavLst>
                                    </p:anim>
                                    <p:anim calcmode="lin" valueType="num">
                                      <p:cBhvr additive="base">
                                        <p:cTn id="199" dur="500" fill="hold"/>
                                        <p:tgtEl>
                                          <p:spTgt spid="20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209"/>
                                        </p:tgtEl>
                                        <p:attrNameLst>
                                          <p:attrName>style.visibility</p:attrName>
                                        </p:attrNameLst>
                                      </p:cBhvr>
                                      <p:to>
                                        <p:strVal val="visible"/>
                                      </p:to>
                                    </p:set>
                                    <p:anim calcmode="lin" valueType="num">
                                      <p:cBhvr additive="base">
                                        <p:cTn id="202" dur="500" fill="hold"/>
                                        <p:tgtEl>
                                          <p:spTgt spid="209"/>
                                        </p:tgtEl>
                                        <p:attrNameLst>
                                          <p:attrName>ppt_x</p:attrName>
                                        </p:attrNameLst>
                                      </p:cBhvr>
                                      <p:tavLst>
                                        <p:tav tm="0">
                                          <p:val>
                                            <p:strVal val="#ppt_x"/>
                                          </p:val>
                                        </p:tav>
                                        <p:tav tm="100000">
                                          <p:val>
                                            <p:strVal val="#ppt_x"/>
                                          </p:val>
                                        </p:tav>
                                      </p:tavLst>
                                    </p:anim>
                                    <p:anim calcmode="lin" valueType="num">
                                      <p:cBhvr additive="base">
                                        <p:cTn id="203" dur="500" fill="hold"/>
                                        <p:tgtEl>
                                          <p:spTgt spid="20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210"/>
                                        </p:tgtEl>
                                        <p:attrNameLst>
                                          <p:attrName>style.visibility</p:attrName>
                                        </p:attrNameLst>
                                      </p:cBhvr>
                                      <p:to>
                                        <p:strVal val="visible"/>
                                      </p:to>
                                    </p:set>
                                    <p:anim calcmode="lin" valueType="num">
                                      <p:cBhvr additive="base">
                                        <p:cTn id="206" dur="500" fill="hold"/>
                                        <p:tgtEl>
                                          <p:spTgt spid="210"/>
                                        </p:tgtEl>
                                        <p:attrNameLst>
                                          <p:attrName>ppt_x</p:attrName>
                                        </p:attrNameLst>
                                      </p:cBhvr>
                                      <p:tavLst>
                                        <p:tav tm="0">
                                          <p:val>
                                            <p:strVal val="#ppt_x"/>
                                          </p:val>
                                        </p:tav>
                                        <p:tav tm="100000">
                                          <p:val>
                                            <p:strVal val="#ppt_x"/>
                                          </p:val>
                                        </p:tav>
                                      </p:tavLst>
                                    </p:anim>
                                    <p:anim calcmode="lin" valueType="num">
                                      <p:cBhvr additive="base">
                                        <p:cTn id="207" dur="500" fill="hold"/>
                                        <p:tgtEl>
                                          <p:spTgt spid="21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211"/>
                                        </p:tgtEl>
                                        <p:attrNameLst>
                                          <p:attrName>style.visibility</p:attrName>
                                        </p:attrNameLst>
                                      </p:cBhvr>
                                      <p:to>
                                        <p:strVal val="visible"/>
                                      </p:to>
                                    </p:set>
                                    <p:anim calcmode="lin" valueType="num">
                                      <p:cBhvr additive="base">
                                        <p:cTn id="210" dur="500" fill="hold"/>
                                        <p:tgtEl>
                                          <p:spTgt spid="211"/>
                                        </p:tgtEl>
                                        <p:attrNameLst>
                                          <p:attrName>ppt_x</p:attrName>
                                        </p:attrNameLst>
                                      </p:cBhvr>
                                      <p:tavLst>
                                        <p:tav tm="0">
                                          <p:val>
                                            <p:strVal val="#ppt_x"/>
                                          </p:val>
                                        </p:tav>
                                        <p:tav tm="100000">
                                          <p:val>
                                            <p:strVal val="#ppt_x"/>
                                          </p:val>
                                        </p:tav>
                                      </p:tavLst>
                                    </p:anim>
                                    <p:anim calcmode="lin" valueType="num">
                                      <p:cBhvr additive="base">
                                        <p:cTn id="211" dur="500" fill="hold"/>
                                        <p:tgtEl>
                                          <p:spTgt spid="21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212"/>
                                        </p:tgtEl>
                                        <p:attrNameLst>
                                          <p:attrName>style.visibility</p:attrName>
                                        </p:attrNameLst>
                                      </p:cBhvr>
                                      <p:to>
                                        <p:strVal val="visible"/>
                                      </p:to>
                                    </p:set>
                                    <p:anim calcmode="lin" valueType="num">
                                      <p:cBhvr additive="base">
                                        <p:cTn id="214" dur="500" fill="hold"/>
                                        <p:tgtEl>
                                          <p:spTgt spid="212"/>
                                        </p:tgtEl>
                                        <p:attrNameLst>
                                          <p:attrName>ppt_x</p:attrName>
                                        </p:attrNameLst>
                                      </p:cBhvr>
                                      <p:tavLst>
                                        <p:tav tm="0">
                                          <p:val>
                                            <p:strVal val="#ppt_x"/>
                                          </p:val>
                                        </p:tav>
                                        <p:tav tm="100000">
                                          <p:val>
                                            <p:strVal val="#ppt_x"/>
                                          </p:val>
                                        </p:tav>
                                      </p:tavLst>
                                    </p:anim>
                                    <p:anim calcmode="lin" valueType="num">
                                      <p:cBhvr additive="base">
                                        <p:cTn id="215" dur="500" fill="hold"/>
                                        <p:tgtEl>
                                          <p:spTgt spid="21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213"/>
                                        </p:tgtEl>
                                        <p:attrNameLst>
                                          <p:attrName>style.visibility</p:attrName>
                                        </p:attrNameLst>
                                      </p:cBhvr>
                                      <p:to>
                                        <p:strVal val="visible"/>
                                      </p:to>
                                    </p:set>
                                    <p:anim calcmode="lin" valueType="num">
                                      <p:cBhvr additive="base">
                                        <p:cTn id="218" dur="500" fill="hold"/>
                                        <p:tgtEl>
                                          <p:spTgt spid="213"/>
                                        </p:tgtEl>
                                        <p:attrNameLst>
                                          <p:attrName>ppt_x</p:attrName>
                                        </p:attrNameLst>
                                      </p:cBhvr>
                                      <p:tavLst>
                                        <p:tav tm="0">
                                          <p:val>
                                            <p:strVal val="#ppt_x"/>
                                          </p:val>
                                        </p:tav>
                                        <p:tav tm="100000">
                                          <p:val>
                                            <p:strVal val="#ppt_x"/>
                                          </p:val>
                                        </p:tav>
                                      </p:tavLst>
                                    </p:anim>
                                    <p:anim calcmode="lin" valueType="num">
                                      <p:cBhvr additive="base">
                                        <p:cTn id="219" dur="500" fill="hold"/>
                                        <p:tgtEl>
                                          <p:spTgt spid="21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214"/>
                                        </p:tgtEl>
                                        <p:attrNameLst>
                                          <p:attrName>style.visibility</p:attrName>
                                        </p:attrNameLst>
                                      </p:cBhvr>
                                      <p:to>
                                        <p:strVal val="visible"/>
                                      </p:to>
                                    </p:set>
                                    <p:anim calcmode="lin" valueType="num">
                                      <p:cBhvr additive="base">
                                        <p:cTn id="222" dur="500" fill="hold"/>
                                        <p:tgtEl>
                                          <p:spTgt spid="214"/>
                                        </p:tgtEl>
                                        <p:attrNameLst>
                                          <p:attrName>ppt_x</p:attrName>
                                        </p:attrNameLst>
                                      </p:cBhvr>
                                      <p:tavLst>
                                        <p:tav tm="0">
                                          <p:val>
                                            <p:strVal val="#ppt_x"/>
                                          </p:val>
                                        </p:tav>
                                        <p:tav tm="100000">
                                          <p:val>
                                            <p:strVal val="#ppt_x"/>
                                          </p:val>
                                        </p:tav>
                                      </p:tavLst>
                                    </p:anim>
                                    <p:anim calcmode="lin" valueType="num">
                                      <p:cBhvr additive="base">
                                        <p:cTn id="223" dur="500" fill="hold"/>
                                        <p:tgtEl>
                                          <p:spTgt spid="21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215"/>
                                        </p:tgtEl>
                                        <p:attrNameLst>
                                          <p:attrName>style.visibility</p:attrName>
                                        </p:attrNameLst>
                                      </p:cBhvr>
                                      <p:to>
                                        <p:strVal val="visible"/>
                                      </p:to>
                                    </p:set>
                                    <p:anim calcmode="lin" valueType="num">
                                      <p:cBhvr additive="base">
                                        <p:cTn id="226" dur="500" fill="hold"/>
                                        <p:tgtEl>
                                          <p:spTgt spid="215"/>
                                        </p:tgtEl>
                                        <p:attrNameLst>
                                          <p:attrName>ppt_x</p:attrName>
                                        </p:attrNameLst>
                                      </p:cBhvr>
                                      <p:tavLst>
                                        <p:tav tm="0">
                                          <p:val>
                                            <p:strVal val="#ppt_x"/>
                                          </p:val>
                                        </p:tav>
                                        <p:tav tm="100000">
                                          <p:val>
                                            <p:strVal val="#ppt_x"/>
                                          </p:val>
                                        </p:tav>
                                      </p:tavLst>
                                    </p:anim>
                                    <p:anim calcmode="lin" valueType="num">
                                      <p:cBhvr additive="base">
                                        <p:cTn id="227"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8" presetClass="entr" presetSubtype="16" fill="hold" nodeType="clickEffect">
                                  <p:stCondLst>
                                    <p:cond delay="0"/>
                                  </p:stCondLst>
                                  <p:childTnLst>
                                    <p:set>
                                      <p:cBhvr>
                                        <p:cTn id="231" dur="1" fill="hold">
                                          <p:stCondLst>
                                            <p:cond delay="0"/>
                                          </p:stCondLst>
                                        </p:cTn>
                                        <p:tgtEl>
                                          <p:spTgt spid="206"/>
                                        </p:tgtEl>
                                        <p:attrNameLst>
                                          <p:attrName>style.visibility</p:attrName>
                                        </p:attrNameLst>
                                      </p:cBhvr>
                                      <p:to>
                                        <p:strVal val="visible"/>
                                      </p:to>
                                    </p:set>
                                    <p:animEffect transition="in" filter="diamond(in)">
                                      <p:cBhvr>
                                        <p:cTn id="232" dur="2000"/>
                                        <p:tgtEl>
                                          <p:spTgt spid="206"/>
                                        </p:tgtEl>
                                      </p:cBhvr>
                                    </p:animEffect>
                                  </p:childTnLst>
                                </p:cTn>
                              </p:par>
                              <p:par>
                                <p:cTn id="233" presetID="8" presetClass="entr" presetSubtype="16" fill="hold" nodeType="with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diamond(in)">
                                      <p:cBhvr>
                                        <p:cTn id="235" dur="2000"/>
                                        <p:tgtEl>
                                          <p:spTgt spid="204"/>
                                        </p:tgtEl>
                                      </p:cBhvr>
                                    </p:animEffect>
                                  </p:childTnLst>
                                </p:cTn>
                              </p:par>
                              <p:par>
                                <p:cTn id="236" presetID="8" presetClass="entr" presetSubtype="16" fill="hold" nodeType="withEffect">
                                  <p:stCondLst>
                                    <p:cond delay="0"/>
                                  </p:stCondLst>
                                  <p:childTnLst>
                                    <p:set>
                                      <p:cBhvr>
                                        <p:cTn id="237" dur="1" fill="hold">
                                          <p:stCondLst>
                                            <p:cond delay="0"/>
                                          </p:stCondLst>
                                        </p:cTn>
                                        <p:tgtEl>
                                          <p:spTgt spid="205"/>
                                        </p:tgtEl>
                                        <p:attrNameLst>
                                          <p:attrName>style.visibility</p:attrName>
                                        </p:attrNameLst>
                                      </p:cBhvr>
                                      <p:to>
                                        <p:strVal val="visible"/>
                                      </p:to>
                                    </p:set>
                                    <p:animEffect transition="in" filter="diamond(in)">
                                      <p:cBhvr>
                                        <p:cTn id="238" dur="2000"/>
                                        <p:tgtEl>
                                          <p:spTgt spid="205"/>
                                        </p:tgtEl>
                                      </p:cBhvr>
                                    </p:animEffect>
                                  </p:childTnLst>
                                </p:cTn>
                              </p:par>
                              <p:par>
                                <p:cTn id="239" presetID="8" presetClass="entr" presetSubtype="16" fill="hold" nodeType="withEffect">
                                  <p:stCondLst>
                                    <p:cond delay="0"/>
                                  </p:stCondLst>
                                  <p:childTnLst>
                                    <p:set>
                                      <p:cBhvr>
                                        <p:cTn id="240" dur="1" fill="hold">
                                          <p:stCondLst>
                                            <p:cond delay="0"/>
                                          </p:stCondLst>
                                        </p:cTn>
                                        <p:tgtEl>
                                          <p:spTgt spid="207"/>
                                        </p:tgtEl>
                                        <p:attrNameLst>
                                          <p:attrName>style.visibility</p:attrName>
                                        </p:attrNameLst>
                                      </p:cBhvr>
                                      <p:to>
                                        <p:strVal val="visible"/>
                                      </p:to>
                                    </p:set>
                                    <p:animEffect transition="in" filter="diamond(in)">
                                      <p:cBhvr>
                                        <p:cTn id="241" dur="2000"/>
                                        <p:tgtEl>
                                          <p:spTgt spid="207"/>
                                        </p:tgtEl>
                                      </p:cBhvr>
                                    </p:animEffect>
                                  </p:childTnLst>
                                </p:cTn>
                              </p:par>
                            </p:childTnLst>
                          </p:cTn>
                        </p:par>
                      </p:childTnLst>
                    </p:cTn>
                  </p:par>
                  <p:par>
                    <p:cTn id="242" fill="hold">
                      <p:stCondLst>
                        <p:cond delay="indefinite"/>
                      </p:stCondLst>
                      <p:childTnLst>
                        <p:par>
                          <p:cTn id="243" fill="hold">
                            <p:stCondLst>
                              <p:cond delay="0"/>
                            </p:stCondLst>
                            <p:childTnLst>
                              <p:par>
                                <p:cTn id="244" presetID="2" presetClass="entr" presetSubtype="4" fill="hold" grpId="0" nodeType="clickEffect">
                                  <p:stCondLst>
                                    <p:cond delay="0"/>
                                  </p:stCondLst>
                                  <p:childTnLst>
                                    <p:set>
                                      <p:cBhvr>
                                        <p:cTn id="245" dur="1" fill="hold">
                                          <p:stCondLst>
                                            <p:cond delay="0"/>
                                          </p:stCondLst>
                                        </p:cTn>
                                        <p:tgtEl>
                                          <p:spTgt spid="217"/>
                                        </p:tgtEl>
                                        <p:attrNameLst>
                                          <p:attrName>style.visibility</p:attrName>
                                        </p:attrNameLst>
                                      </p:cBhvr>
                                      <p:to>
                                        <p:strVal val="visible"/>
                                      </p:to>
                                    </p:set>
                                    <p:anim calcmode="lin" valueType="num">
                                      <p:cBhvr additive="base">
                                        <p:cTn id="246" dur="500" fill="hold"/>
                                        <p:tgtEl>
                                          <p:spTgt spid="217"/>
                                        </p:tgtEl>
                                        <p:attrNameLst>
                                          <p:attrName>ppt_x</p:attrName>
                                        </p:attrNameLst>
                                      </p:cBhvr>
                                      <p:tavLst>
                                        <p:tav tm="0">
                                          <p:val>
                                            <p:strVal val="#ppt_x"/>
                                          </p:val>
                                        </p:tav>
                                        <p:tav tm="100000">
                                          <p:val>
                                            <p:strVal val="#ppt_x"/>
                                          </p:val>
                                        </p:tav>
                                      </p:tavLst>
                                    </p:anim>
                                    <p:anim calcmode="lin" valueType="num">
                                      <p:cBhvr additive="base">
                                        <p:cTn id="247" dur="500" fill="hold"/>
                                        <p:tgtEl>
                                          <p:spTgt spid="217"/>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216"/>
                                        </p:tgtEl>
                                        <p:attrNameLst>
                                          <p:attrName>style.visibility</p:attrName>
                                        </p:attrNameLst>
                                      </p:cBhvr>
                                      <p:to>
                                        <p:strVal val="visible"/>
                                      </p:to>
                                    </p:set>
                                    <p:anim calcmode="lin" valueType="num">
                                      <p:cBhvr additive="base">
                                        <p:cTn id="250" dur="500" fill="hold"/>
                                        <p:tgtEl>
                                          <p:spTgt spid="216"/>
                                        </p:tgtEl>
                                        <p:attrNameLst>
                                          <p:attrName>ppt_x</p:attrName>
                                        </p:attrNameLst>
                                      </p:cBhvr>
                                      <p:tavLst>
                                        <p:tav tm="0">
                                          <p:val>
                                            <p:strVal val="#ppt_x"/>
                                          </p:val>
                                        </p:tav>
                                        <p:tav tm="100000">
                                          <p:val>
                                            <p:strVal val="#ppt_x"/>
                                          </p:val>
                                        </p:tav>
                                      </p:tavLst>
                                    </p:anim>
                                    <p:anim calcmode="lin" valueType="num">
                                      <p:cBhvr additive="base">
                                        <p:cTn id="251" dur="500" fill="hold"/>
                                        <p:tgtEl>
                                          <p:spTgt spid="216"/>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129"/>
                                        </p:tgtEl>
                                        <p:attrNameLst>
                                          <p:attrName>style.visibility</p:attrName>
                                        </p:attrNameLst>
                                      </p:cBhvr>
                                      <p:to>
                                        <p:strVal val="visible"/>
                                      </p:to>
                                    </p:set>
                                    <p:anim calcmode="lin" valueType="num">
                                      <p:cBhvr additive="base">
                                        <p:cTn id="254" dur="500" fill="hold"/>
                                        <p:tgtEl>
                                          <p:spTgt spid="129"/>
                                        </p:tgtEl>
                                        <p:attrNameLst>
                                          <p:attrName>ppt_x</p:attrName>
                                        </p:attrNameLst>
                                      </p:cBhvr>
                                      <p:tavLst>
                                        <p:tav tm="0">
                                          <p:val>
                                            <p:strVal val="#ppt_x"/>
                                          </p:val>
                                        </p:tav>
                                        <p:tav tm="100000">
                                          <p:val>
                                            <p:strVal val="#ppt_x"/>
                                          </p:val>
                                        </p:tav>
                                      </p:tavLst>
                                    </p:anim>
                                    <p:anim calcmode="lin" valueType="num">
                                      <p:cBhvr additive="base">
                                        <p:cTn id="255" dur="500" fill="hold"/>
                                        <p:tgtEl>
                                          <p:spTgt spid="129"/>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130"/>
                                        </p:tgtEl>
                                        <p:attrNameLst>
                                          <p:attrName>style.visibility</p:attrName>
                                        </p:attrNameLst>
                                      </p:cBhvr>
                                      <p:to>
                                        <p:strVal val="visible"/>
                                      </p:to>
                                    </p:set>
                                    <p:anim calcmode="lin" valueType="num">
                                      <p:cBhvr additive="base">
                                        <p:cTn id="258" dur="500" fill="hold"/>
                                        <p:tgtEl>
                                          <p:spTgt spid="130"/>
                                        </p:tgtEl>
                                        <p:attrNameLst>
                                          <p:attrName>ppt_x</p:attrName>
                                        </p:attrNameLst>
                                      </p:cBhvr>
                                      <p:tavLst>
                                        <p:tav tm="0">
                                          <p:val>
                                            <p:strVal val="#ppt_x"/>
                                          </p:val>
                                        </p:tav>
                                        <p:tav tm="100000">
                                          <p:val>
                                            <p:strVal val="#ppt_x"/>
                                          </p:val>
                                        </p:tav>
                                      </p:tavLst>
                                    </p:anim>
                                    <p:anim calcmode="lin" valueType="num">
                                      <p:cBhvr additive="base">
                                        <p:cTn id="259"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9" grpId="0"/>
      <p:bldP spid="88" grpId="0"/>
      <p:bldP spid="100" grpId="0"/>
      <p:bldP spid="101" grpId="0"/>
      <p:bldP spid="102" grpId="0"/>
      <p:bldP spid="103" grpId="0"/>
      <p:bldP spid="104" grpId="0"/>
      <p:bldP spid="105" grpId="0"/>
      <p:bldP spid="106" grpId="0"/>
      <p:bldP spid="107" grpId="0"/>
      <p:bldP spid="108" grpId="0"/>
      <p:bldP spid="117" grpId="0"/>
      <p:bldP spid="118" grpId="0"/>
      <p:bldP spid="119" grpId="0"/>
      <p:bldP spid="120" grpId="0"/>
      <p:bldP spid="121" grpId="0"/>
      <p:bldP spid="122" grpId="0"/>
      <p:bldP spid="123" grpId="0"/>
      <p:bldP spid="124" grpId="0"/>
      <p:bldP spid="175" grpId="0"/>
      <p:bldP spid="208" grpId="0"/>
      <p:bldP spid="209" grpId="0"/>
      <p:bldP spid="210" grpId="0"/>
      <p:bldP spid="211" grpId="0"/>
      <p:bldP spid="212" grpId="0"/>
      <p:bldP spid="213" grpId="0"/>
      <p:bldP spid="214" grpId="0"/>
      <p:bldP spid="215" grpId="0"/>
      <p:bldP spid="216" grpId="0" animBg="1"/>
      <p:bldP spid="217" grpId="0" animBg="1"/>
      <p:bldP spid="129" grpId="0" animBg="1"/>
      <p:bldP spid="1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pic>
        <p:nvPicPr>
          <p:cNvPr id="34819" name="Picture 2"/>
          <p:cNvPicPr>
            <a:picLocks noChangeAspect="1" noChangeArrowheads="1"/>
          </p:cNvPicPr>
          <p:nvPr/>
        </p:nvPicPr>
        <p:blipFill>
          <a:blip r:embed="rId2" cstate="print"/>
          <a:srcRect/>
          <a:stretch>
            <a:fillRect/>
          </a:stretch>
        </p:blipFill>
        <p:spPr bwMode="auto">
          <a:xfrm>
            <a:off x="0" y="0"/>
            <a:ext cx="9218613" cy="1524000"/>
          </a:xfrm>
          <a:prstGeom prst="rect">
            <a:avLst/>
          </a:prstGeom>
          <a:noFill/>
          <a:ln w="9525">
            <a:noFill/>
            <a:miter lim="800000"/>
            <a:headEnd/>
            <a:tailEnd/>
          </a:ln>
        </p:spPr>
      </p:pic>
      <p:pic>
        <p:nvPicPr>
          <p:cNvPr id="34820" name="Picture 3"/>
          <p:cNvPicPr>
            <a:picLocks noGrp="1" noChangeAspect="1" noChangeArrowheads="1"/>
          </p:cNvPicPr>
          <p:nvPr>
            <p:ph idx="1"/>
          </p:nvPr>
        </p:nvPicPr>
        <p:blipFill>
          <a:blip r:embed="rId3" cstate="print"/>
          <a:srcRect/>
          <a:stretch>
            <a:fillRect/>
          </a:stretch>
        </p:blipFill>
        <p:spPr>
          <a:xfrm>
            <a:off x="-76200" y="1066800"/>
            <a:ext cx="9296400" cy="56388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en-US" smtClean="0"/>
          </a:p>
        </p:txBody>
      </p:sp>
      <p:sp>
        <p:nvSpPr>
          <p:cNvPr id="35843" name="Content Placeholder 2"/>
          <p:cNvSpPr>
            <a:spLocks noGrp="1"/>
          </p:cNvSpPr>
          <p:nvPr>
            <p:ph idx="1"/>
          </p:nvPr>
        </p:nvSpPr>
        <p:spPr/>
        <p:txBody>
          <a:bodyPr/>
          <a:lstStyle/>
          <a:p>
            <a:pPr eaLnBrk="1" hangingPunct="1"/>
            <a:endParaRPr lang="en-US" smtClean="0"/>
          </a:p>
        </p:txBody>
      </p:sp>
      <p:pic>
        <p:nvPicPr>
          <p:cNvPr id="3584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endParaRPr lang="en-US" smtClean="0"/>
          </a:p>
        </p:txBody>
      </p:sp>
      <p:pic>
        <p:nvPicPr>
          <p:cNvPr id="36867" name="Picture 3"/>
          <p:cNvPicPr>
            <a:picLocks noGrp="1" noChangeAspect="1" noChangeArrowheads="1"/>
          </p:cNvPicPr>
          <p:nvPr>
            <p:ph idx="1"/>
          </p:nvPr>
        </p:nvPicPr>
        <p:blipFill>
          <a:blip r:embed="rId2" cstate="print"/>
          <a:srcRect/>
          <a:stretch>
            <a:fillRect/>
          </a:stretch>
        </p:blipFill>
        <p:spPr>
          <a:xfrm>
            <a:off x="0" y="0"/>
            <a:ext cx="9151938" cy="67056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endParaRPr lang="en-US" smtClean="0"/>
          </a:p>
        </p:txBody>
      </p:sp>
      <p:sp>
        <p:nvSpPr>
          <p:cNvPr id="37891" name="Content Placeholder 2"/>
          <p:cNvSpPr>
            <a:spLocks noGrp="1"/>
          </p:cNvSpPr>
          <p:nvPr>
            <p:ph idx="1"/>
          </p:nvPr>
        </p:nvSpPr>
        <p:spPr/>
        <p:txBody>
          <a:bodyPr/>
          <a:lstStyle/>
          <a:p>
            <a:pPr eaLnBrk="1" hangingPunct="1"/>
            <a:endParaRPr lang="en-US" smtClean="0"/>
          </a:p>
        </p:txBody>
      </p:sp>
      <p:pic>
        <p:nvPicPr>
          <p:cNvPr id="37892" name="Picture 2"/>
          <p:cNvPicPr>
            <a:picLocks noChangeAspect="1" noChangeArrowheads="1"/>
          </p:cNvPicPr>
          <p:nvPr/>
        </p:nvPicPr>
        <p:blipFill>
          <a:blip r:embed="rId2" cstate="print"/>
          <a:srcRect/>
          <a:stretch>
            <a:fillRect/>
          </a:stretch>
        </p:blipFill>
        <p:spPr bwMode="auto">
          <a:xfrm>
            <a:off x="0" y="0"/>
            <a:ext cx="91598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endParaRPr lang="en-US" smtClean="0"/>
          </a:p>
        </p:txBody>
      </p:sp>
      <p:sp>
        <p:nvSpPr>
          <p:cNvPr id="38915" name="Content Placeholder 2"/>
          <p:cNvSpPr>
            <a:spLocks noGrp="1"/>
          </p:cNvSpPr>
          <p:nvPr>
            <p:ph idx="1"/>
          </p:nvPr>
        </p:nvSpPr>
        <p:spPr/>
        <p:txBody>
          <a:bodyPr/>
          <a:lstStyle/>
          <a:p>
            <a:pPr eaLnBrk="1" hangingPunct="1"/>
            <a:endParaRPr lang="en-US" smtClean="0"/>
          </a:p>
        </p:txBody>
      </p:sp>
      <p:pic>
        <p:nvPicPr>
          <p:cNvPr id="3891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What is the packet network?</a:t>
            </a:r>
          </a:p>
        </p:txBody>
      </p:sp>
      <p:sp>
        <p:nvSpPr>
          <p:cNvPr id="20483" name="Content Placeholder 2"/>
          <p:cNvSpPr>
            <a:spLocks noGrp="1"/>
          </p:cNvSpPr>
          <p:nvPr>
            <p:ph idx="1"/>
          </p:nvPr>
        </p:nvSpPr>
        <p:spPr>
          <a:xfrm>
            <a:off x="152400" y="1752600"/>
            <a:ext cx="8839200" cy="3124200"/>
          </a:xfrm>
        </p:spPr>
        <p:txBody>
          <a:bodyPr>
            <a:normAutofit fontScale="85000" lnSpcReduction="10000"/>
          </a:bodyPr>
          <a:lstStyle/>
          <a:p>
            <a:pPr eaLnBrk="1" hangingPunct="1"/>
            <a:r>
              <a:rPr lang="en-US" smtClean="0">
                <a:solidFill>
                  <a:srgbClr val="0070C0"/>
                </a:solidFill>
              </a:rPr>
              <a:t>A packet is a unit of data that is transmitted across a packet-switched network. </a:t>
            </a:r>
          </a:p>
          <a:p>
            <a:pPr eaLnBrk="1" hangingPunct="1"/>
            <a:endParaRPr lang="en-US" smtClean="0">
              <a:solidFill>
                <a:srgbClr val="0070C0"/>
              </a:solidFill>
            </a:endParaRPr>
          </a:p>
          <a:p>
            <a:pPr eaLnBrk="1" hangingPunct="1"/>
            <a:r>
              <a:rPr lang="en-US" smtClean="0">
                <a:solidFill>
                  <a:srgbClr val="0070C0"/>
                </a:solidFill>
              </a:rPr>
              <a:t>A packet-switched network is an interconnected set of networks that are joined by routers or switching routers.</a:t>
            </a:r>
          </a:p>
          <a:p>
            <a:pPr eaLnBrk="1" hangingPunct="1"/>
            <a:endParaRPr lang="en-US" smtClean="0">
              <a:solidFill>
                <a:srgbClr val="0070C0"/>
              </a:solidFill>
            </a:endParaRPr>
          </a:p>
          <a:p>
            <a:pPr eaLnBrk="1" hangingPunct="1">
              <a:buFontTx/>
              <a:buNone/>
            </a:pPr>
            <a:r>
              <a:rPr lang="en-US" smtClean="0">
                <a:solidFill>
                  <a:srgbClr val="0070C0"/>
                </a:solidFill>
              </a:rPr>
              <a:t> </a:t>
            </a:r>
          </a:p>
        </p:txBody>
      </p:sp>
    </p:spTree>
  </p:cSld>
  <p:clrMapOvr>
    <a:masterClrMapping/>
  </p:clrMapOvr>
  <p:transition>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Example</a:t>
            </a:r>
          </a:p>
        </p:txBody>
      </p:sp>
      <p:sp>
        <p:nvSpPr>
          <p:cNvPr id="21507" name="Content Placeholder 2"/>
          <p:cNvSpPr>
            <a:spLocks noGrp="1"/>
          </p:cNvSpPr>
          <p:nvPr>
            <p:ph idx="1"/>
          </p:nvPr>
        </p:nvSpPr>
        <p:spPr>
          <a:xfrm>
            <a:off x="228600" y="2057400"/>
            <a:ext cx="8686800" cy="2895600"/>
          </a:xfrm>
        </p:spPr>
        <p:txBody>
          <a:bodyPr/>
          <a:lstStyle/>
          <a:p>
            <a:pPr eaLnBrk="1" hangingPunct="1"/>
            <a:r>
              <a:rPr lang="en-US" smtClean="0">
                <a:solidFill>
                  <a:srgbClr val="0070C0"/>
                </a:solidFill>
              </a:rPr>
              <a:t>Packet Switching technology  </a:t>
            </a:r>
            <a:r>
              <a:rPr lang="en-US" smtClean="0">
                <a:solidFill>
                  <a:srgbClr val="0070C0"/>
                </a:solidFill>
                <a:sym typeface="Wingdings" pitchFamily="2" charset="2"/>
              </a:rPr>
              <a:t> </a:t>
            </a:r>
            <a:r>
              <a:rPr lang="en-US" smtClean="0">
                <a:solidFill>
                  <a:srgbClr val="0070C0"/>
                </a:solidFill>
              </a:rPr>
              <a:t>TCP/IP</a:t>
            </a:r>
          </a:p>
          <a:p>
            <a:pPr eaLnBrk="1" hangingPunct="1"/>
            <a:endParaRPr lang="en-US" smtClean="0">
              <a:solidFill>
                <a:srgbClr val="0070C0"/>
              </a:solidFill>
            </a:endParaRPr>
          </a:p>
          <a:p>
            <a:pPr eaLnBrk="1" hangingPunct="1"/>
            <a:r>
              <a:rPr lang="en-US" smtClean="0">
                <a:solidFill>
                  <a:srgbClr val="0070C0"/>
                </a:solidFill>
              </a:rPr>
              <a:t>largest packet-switched network </a:t>
            </a:r>
            <a:r>
              <a:rPr lang="en-US" smtClean="0">
                <a:solidFill>
                  <a:srgbClr val="0070C0"/>
                </a:solidFill>
                <a:sym typeface="Wingdings" pitchFamily="2" charset="2"/>
              </a:rPr>
              <a:t> </a:t>
            </a:r>
            <a:r>
              <a:rPr lang="en-US" smtClean="0">
                <a:solidFill>
                  <a:srgbClr val="0070C0"/>
                </a:solidFill>
              </a:rPr>
              <a:t>Internet</a:t>
            </a:r>
          </a:p>
        </p:txBody>
      </p:sp>
    </p:spTree>
  </p:cSld>
  <p:clrMapOvr>
    <a:masterClrMapping/>
  </p:clrMapOvr>
  <p:transition>
    <p:randomBa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Why  ?</a:t>
            </a:r>
          </a:p>
        </p:txBody>
      </p:sp>
      <p:sp>
        <p:nvSpPr>
          <p:cNvPr id="22531" name="Content Placeholder 2"/>
          <p:cNvSpPr>
            <a:spLocks noGrp="1"/>
          </p:cNvSpPr>
          <p:nvPr>
            <p:ph idx="1"/>
          </p:nvPr>
        </p:nvSpPr>
        <p:spPr/>
        <p:txBody>
          <a:bodyPr/>
          <a:lstStyle/>
          <a:p>
            <a:pPr eaLnBrk="1" hangingPunct="1">
              <a:lnSpc>
                <a:spcPct val="90000"/>
              </a:lnSpc>
            </a:pPr>
            <a:r>
              <a:rPr lang="en-US" smtClean="0">
                <a:solidFill>
                  <a:srgbClr val="0070C0"/>
                </a:solidFill>
              </a:rPr>
              <a:t>Data traffic is bursty</a:t>
            </a:r>
          </a:p>
          <a:p>
            <a:pPr lvl="1" eaLnBrk="1" hangingPunct="1">
              <a:lnSpc>
                <a:spcPct val="90000"/>
              </a:lnSpc>
            </a:pPr>
            <a:r>
              <a:rPr lang="en-US" smtClean="0">
                <a:solidFill>
                  <a:srgbClr val="0070C0"/>
                </a:solidFill>
              </a:rPr>
              <a:t>Logging in to remote machines</a:t>
            </a:r>
          </a:p>
          <a:p>
            <a:pPr lvl="1" eaLnBrk="1" hangingPunct="1">
              <a:lnSpc>
                <a:spcPct val="90000"/>
              </a:lnSpc>
            </a:pPr>
            <a:r>
              <a:rPr lang="en-US" smtClean="0">
                <a:solidFill>
                  <a:srgbClr val="0070C0"/>
                </a:solidFill>
              </a:rPr>
              <a:t>Exchanging e-mail messages</a:t>
            </a:r>
          </a:p>
          <a:p>
            <a:pPr lvl="1" eaLnBrk="1" hangingPunct="1">
              <a:lnSpc>
                <a:spcPct val="90000"/>
              </a:lnSpc>
            </a:pPr>
            <a:endParaRPr lang="en-US" smtClean="0">
              <a:solidFill>
                <a:srgbClr val="0070C0"/>
              </a:solidFill>
            </a:endParaRPr>
          </a:p>
          <a:p>
            <a:pPr eaLnBrk="1" hangingPunct="1">
              <a:lnSpc>
                <a:spcPct val="90000"/>
              </a:lnSpc>
            </a:pPr>
            <a:r>
              <a:rPr lang="en-US" smtClean="0">
                <a:solidFill>
                  <a:srgbClr val="0070C0"/>
                </a:solidFill>
              </a:rPr>
              <a:t>Don’t want to waste reserved bandwidth</a:t>
            </a:r>
          </a:p>
          <a:p>
            <a:pPr lvl="1" eaLnBrk="1" hangingPunct="1">
              <a:lnSpc>
                <a:spcPct val="90000"/>
              </a:lnSpc>
            </a:pPr>
            <a:r>
              <a:rPr lang="en-US" smtClean="0">
                <a:solidFill>
                  <a:srgbClr val="0070C0"/>
                </a:solidFill>
              </a:rPr>
              <a:t>No traffic exchanged during idle periods</a:t>
            </a:r>
          </a:p>
          <a:p>
            <a:pPr lvl="1" eaLnBrk="1" hangingPunct="1">
              <a:lnSpc>
                <a:spcPct val="90000"/>
              </a:lnSpc>
            </a:pPr>
            <a:endParaRPr lang="en-US" smtClean="0">
              <a:solidFill>
                <a:srgbClr val="0070C0"/>
              </a:solidFill>
            </a:endParaRPr>
          </a:p>
          <a:p>
            <a:pPr eaLnBrk="1" hangingPunct="1">
              <a:lnSpc>
                <a:spcPct val="90000"/>
              </a:lnSpc>
            </a:pPr>
            <a:r>
              <a:rPr lang="en-US" smtClean="0">
                <a:solidFill>
                  <a:srgbClr val="0070C0"/>
                </a:solidFill>
              </a:rPr>
              <a:t>Better to allow multiplexing</a:t>
            </a:r>
          </a:p>
          <a:p>
            <a:pPr lvl="1" eaLnBrk="1" hangingPunct="1">
              <a:lnSpc>
                <a:spcPct val="90000"/>
              </a:lnSpc>
            </a:pPr>
            <a:r>
              <a:rPr lang="en-US" smtClean="0">
                <a:solidFill>
                  <a:srgbClr val="0070C0"/>
                </a:solidFill>
              </a:rPr>
              <a:t>Different transfers share access to same links</a:t>
            </a:r>
          </a:p>
        </p:txBody>
      </p:sp>
    </p:spTree>
  </p:cSld>
  <p:clrMapOvr>
    <a:masterClrMapping/>
  </p:clrMapOvr>
  <p:transition>
    <p:check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Goals</a:t>
            </a:r>
          </a:p>
        </p:txBody>
      </p:sp>
      <p:sp>
        <p:nvSpPr>
          <p:cNvPr id="23555" name="Content Placeholder 2"/>
          <p:cNvSpPr>
            <a:spLocks noGrp="1"/>
          </p:cNvSpPr>
          <p:nvPr>
            <p:ph idx="1"/>
          </p:nvPr>
        </p:nvSpPr>
        <p:spPr/>
        <p:txBody>
          <a:bodyPr/>
          <a:lstStyle/>
          <a:p>
            <a:pPr eaLnBrk="1" hangingPunct="1"/>
            <a:r>
              <a:rPr lang="en-US" smtClean="0">
                <a:solidFill>
                  <a:srgbClr val="0070C0"/>
                </a:solidFill>
              </a:rPr>
              <a:t>To optimize utilization of available link capacity </a:t>
            </a:r>
          </a:p>
          <a:p>
            <a:pPr eaLnBrk="1" hangingPunct="1"/>
            <a:endParaRPr lang="en-US" smtClean="0">
              <a:solidFill>
                <a:srgbClr val="0070C0"/>
              </a:solidFill>
            </a:endParaRPr>
          </a:p>
          <a:p>
            <a:pPr eaLnBrk="1" hangingPunct="1"/>
            <a:r>
              <a:rPr lang="en-US" smtClean="0">
                <a:solidFill>
                  <a:srgbClr val="0070C0"/>
                </a:solidFill>
              </a:rPr>
              <a:t>To increase the robustness of communication</a:t>
            </a:r>
          </a:p>
        </p:txBody>
      </p:sp>
    </p:spTree>
  </p:cSld>
  <p:clrMapOvr>
    <a:masterClrMapping/>
  </p:clrMapOvr>
  <p:transition>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304800"/>
            <a:ext cx="8229600" cy="1143000"/>
          </a:xfrm>
        </p:spPr>
        <p:txBody>
          <a:bodyPr/>
          <a:lstStyle/>
          <a:p>
            <a:pPr eaLnBrk="1" hangingPunct="1"/>
            <a:r>
              <a:rPr lang="en-US" sz="5400" smtClean="0">
                <a:latin typeface="Calibri" pitchFamily="34" charset="0"/>
              </a:rPr>
              <a:t>Concept</a:t>
            </a:r>
          </a:p>
        </p:txBody>
      </p:sp>
      <p:sp>
        <p:nvSpPr>
          <p:cNvPr id="24579" name="Content Placeholder 2"/>
          <p:cNvSpPr>
            <a:spLocks noGrp="1"/>
          </p:cNvSpPr>
          <p:nvPr>
            <p:ph idx="1"/>
          </p:nvPr>
        </p:nvSpPr>
        <p:spPr>
          <a:xfrm>
            <a:off x="457200" y="1905000"/>
            <a:ext cx="8229600" cy="3810000"/>
          </a:xfrm>
        </p:spPr>
        <p:txBody>
          <a:bodyPr/>
          <a:lstStyle/>
          <a:p>
            <a:pPr eaLnBrk="1" hangingPunct="1"/>
            <a:r>
              <a:rPr lang="en-US" smtClean="0">
                <a:solidFill>
                  <a:srgbClr val="0070C0"/>
                </a:solidFill>
              </a:rPr>
              <a:t>A method of transmitting messages through a communication network, in which long messages are subdivided into short packets.  </a:t>
            </a:r>
          </a:p>
          <a:p>
            <a:pPr eaLnBrk="1" hangingPunct="1"/>
            <a:r>
              <a:rPr lang="en-US" smtClean="0">
                <a:solidFill>
                  <a:srgbClr val="0070C0"/>
                </a:solidFill>
              </a:rPr>
              <a:t>The packets are then sent through the network to the destination node.</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459432"/>
            <a:ext cx="8229600" cy="1800200"/>
          </a:xfrm>
        </p:spPr>
        <p:txBody>
          <a:bodyPr>
            <a:normAutofit/>
          </a:bodyPr>
          <a:lstStyle/>
          <a:p>
            <a:pPr algn="l"/>
            <a:r>
              <a:rPr lang="en-GB" sz="2800" dirty="0" smtClean="0"/>
              <a:t> 2 stage Link switching networks</a:t>
            </a:r>
            <a:br>
              <a:rPr lang="en-GB" sz="2800" dirty="0" smtClean="0"/>
            </a:br>
            <a:r>
              <a:rPr lang="en-GB" sz="2800" dirty="0" smtClean="0"/>
              <a:t>full available but blocking. How to make non blocking</a:t>
            </a:r>
            <a:endParaRPr lang="en-US" sz="2800" dirty="0" smtClean="0"/>
          </a:p>
        </p:txBody>
      </p:sp>
      <p:pic>
        <p:nvPicPr>
          <p:cNvPr id="94211" name="Picture 2"/>
          <p:cNvPicPr>
            <a:picLocks noGrp="1" noChangeAspect="1" noChangeArrowheads="1"/>
          </p:cNvPicPr>
          <p:nvPr>
            <p:ph idx="1"/>
          </p:nvPr>
        </p:nvPicPr>
        <p:blipFill>
          <a:blip r:embed="rId2" cstate="print"/>
          <a:srcRect/>
          <a:stretch>
            <a:fillRect/>
          </a:stretch>
        </p:blipFill>
        <p:spPr>
          <a:xfrm>
            <a:off x="0" y="1447800"/>
            <a:ext cx="9144000" cy="5188641"/>
          </a:xfr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82563"/>
            <a:ext cx="8229600" cy="808037"/>
          </a:xfrm>
        </p:spPr>
        <p:txBody>
          <a:bodyPr/>
          <a:lstStyle/>
          <a:p>
            <a:pPr eaLnBrk="1" hangingPunct="1"/>
            <a:r>
              <a:rPr lang="en-US" smtClean="0"/>
              <a:t>Packet-Switching Techniques</a:t>
            </a:r>
          </a:p>
        </p:txBody>
      </p:sp>
      <p:sp>
        <p:nvSpPr>
          <p:cNvPr id="5" name="Rectangle 4"/>
          <p:cNvSpPr/>
          <p:nvPr/>
        </p:nvSpPr>
        <p:spPr>
          <a:xfrm>
            <a:off x="304800" y="3505200"/>
            <a:ext cx="3733800" cy="2743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800" dirty="0">
                <a:latin typeface="Calibri" pitchFamily="34" charset="0"/>
              </a:rPr>
              <a:t>Each packet contains addressing information and is routed separately</a:t>
            </a:r>
          </a:p>
        </p:txBody>
      </p:sp>
      <p:sp>
        <p:nvSpPr>
          <p:cNvPr id="7" name="Rectangle 6"/>
          <p:cNvSpPr/>
          <p:nvPr/>
        </p:nvSpPr>
        <p:spPr>
          <a:xfrm>
            <a:off x="381000" y="2819400"/>
            <a:ext cx="3429000" cy="533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dirty="0">
                <a:solidFill>
                  <a:srgbClr val="0070C0"/>
                </a:solidFill>
                <a:latin typeface="Calibri" pitchFamily="34" charset="0"/>
              </a:rPr>
              <a:t>Datagram</a:t>
            </a:r>
          </a:p>
        </p:txBody>
      </p:sp>
      <p:sp>
        <p:nvSpPr>
          <p:cNvPr id="9" name="Rectangle 8"/>
          <p:cNvSpPr/>
          <p:nvPr/>
        </p:nvSpPr>
        <p:spPr>
          <a:xfrm>
            <a:off x="4953000" y="2819400"/>
            <a:ext cx="4038600" cy="533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dirty="0">
                <a:solidFill>
                  <a:srgbClr val="0070C0"/>
                </a:solidFill>
                <a:latin typeface="Calibri" pitchFamily="34" charset="0"/>
              </a:rPr>
              <a:t>Virtual Circuits</a:t>
            </a:r>
          </a:p>
        </p:txBody>
      </p:sp>
      <p:sp>
        <p:nvSpPr>
          <p:cNvPr id="10" name="Rectangle 9"/>
          <p:cNvSpPr/>
          <p:nvPr/>
        </p:nvSpPr>
        <p:spPr>
          <a:xfrm>
            <a:off x="4419600" y="3733800"/>
            <a:ext cx="4724400" cy="25908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lvl="2">
              <a:defRPr/>
            </a:pPr>
            <a:r>
              <a:rPr lang="en-US" sz="2800" dirty="0">
                <a:latin typeface="Calibri" pitchFamily="34" charset="0"/>
              </a:rPr>
              <a:t>A logical connection is established before any packets are sent; packets follow the same route. </a:t>
            </a:r>
          </a:p>
        </p:txBody>
      </p:sp>
      <p:sp>
        <p:nvSpPr>
          <p:cNvPr id="13" name="Down Arrow 12"/>
          <p:cNvSpPr/>
          <p:nvPr/>
        </p:nvSpPr>
        <p:spPr>
          <a:xfrm>
            <a:off x="2133600" y="1143000"/>
            <a:ext cx="22860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own Arrow 14"/>
          <p:cNvSpPr/>
          <p:nvPr/>
        </p:nvSpPr>
        <p:spPr>
          <a:xfrm>
            <a:off x="6781800" y="1143000"/>
            <a:ext cx="22860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randomBa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sz="6000" smtClean="0">
                <a:latin typeface="Calibri" pitchFamily="34" charset="0"/>
              </a:rPr>
              <a:t/>
            </a:r>
            <a:br>
              <a:rPr lang="en-US" sz="6000" smtClean="0">
                <a:latin typeface="Calibri" pitchFamily="34" charset="0"/>
              </a:rPr>
            </a:br>
            <a:r>
              <a:rPr lang="en-US" sz="6000" smtClean="0">
                <a:latin typeface="Calibri" pitchFamily="34" charset="0"/>
              </a:rPr>
              <a:t>Datagram</a:t>
            </a:r>
            <a:br>
              <a:rPr lang="en-US" sz="6000" smtClean="0">
                <a:latin typeface="Calibri" pitchFamily="34" charset="0"/>
              </a:rPr>
            </a:br>
            <a:endParaRPr lang="en-US" sz="6000" smtClean="0"/>
          </a:p>
        </p:txBody>
      </p:sp>
      <p:sp>
        <p:nvSpPr>
          <p:cNvPr id="26627" name="Content Placeholder 2"/>
          <p:cNvSpPr>
            <a:spLocks noGrp="1"/>
          </p:cNvSpPr>
          <p:nvPr>
            <p:ph idx="1"/>
          </p:nvPr>
        </p:nvSpPr>
        <p:spPr>
          <a:xfrm>
            <a:off x="457200" y="1981200"/>
            <a:ext cx="8229600" cy="3581400"/>
          </a:xfrm>
        </p:spPr>
        <p:txBody>
          <a:bodyPr/>
          <a:lstStyle/>
          <a:p>
            <a:pPr eaLnBrk="1" hangingPunct="1"/>
            <a:r>
              <a:rPr lang="en-US" altLang="en-US" smtClean="0">
                <a:solidFill>
                  <a:srgbClr val="0070C0"/>
                </a:solidFill>
              </a:rPr>
              <a:t>Each packet treated independently</a:t>
            </a:r>
          </a:p>
          <a:p>
            <a:pPr eaLnBrk="1" hangingPunct="1"/>
            <a:r>
              <a:rPr lang="en-US" altLang="en-US" smtClean="0">
                <a:solidFill>
                  <a:srgbClr val="0070C0"/>
                </a:solidFill>
              </a:rPr>
              <a:t>Packets can take any practical route</a:t>
            </a:r>
          </a:p>
          <a:p>
            <a:pPr eaLnBrk="1" hangingPunct="1"/>
            <a:r>
              <a:rPr lang="en-US" altLang="en-US" smtClean="0">
                <a:solidFill>
                  <a:srgbClr val="0070C0"/>
                </a:solidFill>
              </a:rPr>
              <a:t>Packets may arrive out of order</a:t>
            </a:r>
          </a:p>
          <a:p>
            <a:pPr eaLnBrk="1" hangingPunct="1"/>
            <a:r>
              <a:rPr lang="en-US" altLang="en-US" smtClean="0">
                <a:solidFill>
                  <a:srgbClr val="0070C0"/>
                </a:solidFill>
              </a:rPr>
              <a:t>Packets may go missing</a:t>
            </a:r>
          </a:p>
          <a:p>
            <a:pPr eaLnBrk="1" hangingPunct="1"/>
            <a:r>
              <a:rPr lang="en-US" altLang="en-US" smtClean="0">
                <a:solidFill>
                  <a:srgbClr val="0070C0"/>
                </a:solidFill>
              </a:rPr>
              <a:t>Up to receiver to re-order packets and recover from missing packets</a:t>
            </a:r>
          </a:p>
          <a:p>
            <a:pPr eaLnBrk="1" hangingPunct="1"/>
            <a:endParaRPr lang="en-US" smtClean="0"/>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8382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a:t>
            </a:r>
          </a:p>
        </p:txBody>
      </p:sp>
      <p:sp>
        <p:nvSpPr>
          <p:cNvPr id="5" name="Bevel 4"/>
          <p:cNvSpPr/>
          <p:nvPr/>
        </p:nvSpPr>
        <p:spPr>
          <a:xfrm>
            <a:off x="381000" y="762000"/>
            <a:ext cx="1524000" cy="609600"/>
          </a:xfrm>
          <a:prstGeom prst="beve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Computer</a:t>
            </a:r>
          </a:p>
          <a:p>
            <a:pPr algn="ctr">
              <a:defRPr/>
            </a:pPr>
            <a:r>
              <a:rPr lang="en-US" dirty="0"/>
              <a:t>A</a:t>
            </a:r>
          </a:p>
        </p:txBody>
      </p:sp>
      <p:sp>
        <p:nvSpPr>
          <p:cNvPr id="6" name="Bevel 5"/>
          <p:cNvSpPr/>
          <p:nvPr/>
        </p:nvSpPr>
        <p:spPr>
          <a:xfrm>
            <a:off x="7239000" y="5867400"/>
            <a:ext cx="1524000" cy="60960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Computer B</a:t>
            </a:r>
          </a:p>
        </p:txBody>
      </p:sp>
      <p:sp>
        <p:nvSpPr>
          <p:cNvPr id="7" name="Oval 6"/>
          <p:cNvSpPr/>
          <p:nvPr/>
        </p:nvSpPr>
        <p:spPr>
          <a:xfrm>
            <a:off x="2438400" y="1371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8" name="Oval 7"/>
          <p:cNvSpPr/>
          <p:nvPr/>
        </p:nvSpPr>
        <p:spPr>
          <a:xfrm>
            <a:off x="1219200" y="2514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9" name="Oval 8"/>
          <p:cNvSpPr/>
          <p:nvPr/>
        </p:nvSpPr>
        <p:spPr>
          <a:xfrm>
            <a:off x="3048000" y="3048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0" name="Oval 9"/>
          <p:cNvSpPr/>
          <p:nvPr/>
        </p:nvSpPr>
        <p:spPr>
          <a:xfrm>
            <a:off x="2133600" y="3429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1" name="Oval 10"/>
          <p:cNvSpPr/>
          <p:nvPr/>
        </p:nvSpPr>
        <p:spPr>
          <a:xfrm>
            <a:off x="3581400" y="914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2" name="Oval 11"/>
          <p:cNvSpPr/>
          <p:nvPr/>
        </p:nvSpPr>
        <p:spPr>
          <a:xfrm>
            <a:off x="5181600" y="4038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3" name="Oval 12"/>
          <p:cNvSpPr/>
          <p:nvPr/>
        </p:nvSpPr>
        <p:spPr>
          <a:xfrm>
            <a:off x="4800600" y="167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4" name="Oval 13"/>
          <p:cNvSpPr/>
          <p:nvPr/>
        </p:nvSpPr>
        <p:spPr>
          <a:xfrm>
            <a:off x="41910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5" name="Oval 14"/>
          <p:cNvSpPr/>
          <p:nvPr/>
        </p:nvSpPr>
        <p:spPr>
          <a:xfrm>
            <a:off x="60198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6" name="Oval 15"/>
          <p:cNvSpPr/>
          <p:nvPr/>
        </p:nvSpPr>
        <p:spPr>
          <a:xfrm>
            <a:off x="3505200" y="4419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7" name="Oval 16"/>
          <p:cNvSpPr/>
          <p:nvPr/>
        </p:nvSpPr>
        <p:spPr>
          <a:xfrm>
            <a:off x="6858000" y="4343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18" name="Straight Connector 17"/>
          <p:cNvCxnSpPr>
            <a:stCxn id="5" idx="0"/>
            <a:endCxn id="7" idx="1"/>
          </p:cNvCxnSpPr>
          <p:nvPr/>
        </p:nvCxnSpPr>
        <p:spPr>
          <a:xfrm>
            <a:off x="1905000" y="1066800"/>
            <a:ext cx="6223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a:stCxn id="7" idx="2"/>
            <a:endCxn id="8" idx="7"/>
          </p:cNvCxnSpPr>
          <p:nvPr/>
        </p:nvCxnSpPr>
        <p:spPr>
          <a:xfrm rot="10800000" flipV="1">
            <a:off x="1739900" y="1676400"/>
            <a:ext cx="698500" cy="92710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a:stCxn id="7" idx="4"/>
            <a:endCxn id="10" idx="0"/>
          </p:cNvCxnSpPr>
          <p:nvPr/>
        </p:nvCxnSpPr>
        <p:spPr>
          <a:xfrm rot="5400000">
            <a:off x="1866900" y="25527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a:stCxn id="8" idx="5"/>
            <a:endCxn id="10" idx="2"/>
          </p:cNvCxnSpPr>
          <p:nvPr/>
        </p:nvCxnSpPr>
        <p:spPr>
          <a:xfrm rot="16200000" flipH="1">
            <a:off x="1587500" y="3187700"/>
            <a:ext cx="6985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a:endCxn id="9" idx="0"/>
          </p:cNvCxnSpPr>
          <p:nvPr/>
        </p:nvCxnSpPr>
        <p:spPr>
          <a:xfrm rot="16200000" flipH="1">
            <a:off x="2552700" y="2247900"/>
            <a:ext cx="12192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p:cNvCxnSpPr>
            <a:stCxn id="14" idx="2"/>
            <a:endCxn id="9" idx="6"/>
          </p:cNvCxnSpPr>
          <p:nvPr/>
        </p:nvCxnSpPr>
        <p:spPr>
          <a:xfrm rot="10800000" flipV="1">
            <a:off x="3657600" y="3200400"/>
            <a:ext cx="53340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a:stCxn id="16" idx="0"/>
            <a:endCxn id="9" idx="5"/>
          </p:cNvCxnSpPr>
          <p:nvPr/>
        </p:nvCxnSpPr>
        <p:spPr>
          <a:xfrm rot="16200000" flipV="1">
            <a:off x="3263900" y="3873500"/>
            <a:ext cx="850900" cy="24130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a:stCxn id="14" idx="5"/>
            <a:endCxn id="12" idx="1"/>
          </p:cNvCxnSpPr>
          <p:nvPr/>
        </p:nvCxnSpPr>
        <p:spPr>
          <a:xfrm rot="16200000" flipH="1">
            <a:off x="4635500" y="3492500"/>
            <a:ext cx="711200" cy="558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a:stCxn id="12" idx="5"/>
            <a:endCxn id="17" idx="1"/>
          </p:cNvCxnSpPr>
          <p:nvPr/>
        </p:nvCxnSpPr>
        <p:spPr>
          <a:xfrm rot="5400000" flipH="1" flipV="1">
            <a:off x="6261100" y="3873500"/>
            <a:ext cx="127000" cy="124460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p:cNvCxnSpPr>
            <a:endCxn id="12" idx="2"/>
          </p:cNvCxnSpPr>
          <p:nvPr/>
        </p:nvCxnSpPr>
        <p:spPr>
          <a:xfrm flipV="1">
            <a:off x="4114800" y="4343400"/>
            <a:ext cx="1066800" cy="279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p:cNvCxnSpPr>
            <a:stCxn id="9" idx="7"/>
            <a:endCxn id="11" idx="4"/>
          </p:cNvCxnSpPr>
          <p:nvPr/>
        </p:nvCxnSpPr>
        <p:spPr>
          <a:xfrm rot="5400000" flipH="1" flipV="1">
            <a:off x="2921000" y="2171700"/>
            <a:ext cx="1612900" cy="3175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a:stCxn id="11" idx="5"/>
            <a:endCxn id="13" idx="1"/>
          </p:cNvCxnSpPr>
          <p:nvPr/>
        </p:nvCxnSpPr>
        <p:spPr>
          <a:xfrm rot="16200000" flipH="1">
            <a:off x="4330700" y="1206500"/>
            <a:ext cx="330200" cy="7874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a:endCxn id="15" idx="1"/>
          </p:cNvCxnSpPr>
          <p:nvPr/>
        </p:nvCxnSpPr>
        <p:spPr>
          <a:xfrm rot="16200000" flipH="1">
            <a:off x="5334000" y="2209800"/>
            <a:ext cx="774700" cy="774700"/>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p:cNvCxnSpPr>
            <a:endCxn id="17" idx="0"/>
          </p:cNvCxnSpPr>
          <p:nvPr/>
        </p:nvCxnSpPr>
        <p:spPr>
          <a:xfrm rot="16200000" flipH="1">
            <a:off x="6324600" y="3505200"/>
            <a:ext cx="914400" cy="76200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a:stCxn id="17" idx="5"/>
            <a:endCxn id="6" idx="6"/>
          </p:cNvCxnSpPr>
          <p:nvPr/>
        </p:nvCxnSpPr>
        <p:spPr>
          <a:xfrm rot="16200000" flipH="1">
            <a:off x="7188200" y="5054600"/>
            <a:ext cx="1003300" cy="622300"/>
          </a:xfrm>
          <a:prstGeom prst="line">
            <a:avLst/>
          </a:prstGeom>
          <a:ln w="38100"/>
        </p:spPr>
        <p:style>
          <a:lnRef idx="1">
            <a:schemeClr val="dk1"/>
          </a:lnRef>
          <a:fillRef idx="0">
            <a:schemeClr val="dk1"/>
          </a:fillRef>
          <a:effectRef idx="0">
            <a:schemeClr val="dk1"/>
          </a:effectRef>
          <a:fontRef idx="minor">
            <a:schemeClr val="tx1"/>
          </a:fontRef>
        </p:style>
      </p:cxnSp>
      <p:sp>
        <p:nvSpPr>
          <p:cNvPr id="33" name="Rectangle 32"/>
          <p:cNvSpPr/>
          <p:nvPr/>
        </p:nvSpPr>
        <p:spPr>
          <a:xfrm>
            <a:off x="2438400" y="8382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2</a:t>
            </a:r>
          </a:p>
        </p:txBody>
      </p:sp>
      <p:sp>
        <p:nvSpPr>
          <p:cNvPr id="34" name="Rectangle 33"/>
          <p:cNvSpPr/>
          <p:nvPr/>
        </p:nvSpPr>
        <p:spPr>
          <a:xfrm>
            <a:off x="2667000" y="8382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3</a:t>
            </a:r>
          </a:p>
        </p:txBody>
      </p:sp>
      <p:sp>
        <p:nvSpPr>
          <p:cNvPr id="35" name="Oval 34"/>
          <p:cNvSpPr/>
          <p:nvPr/>
        </p:nvSpPr>
        <p:spPr>
          <a:xfrm>
            <a:off x="2438400" y="548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36" name="Straight Connector 35"/>
          <p:cNvCxnSpPr>
            <a:stCxn id="10" idx="4"/>
            <a:endCxn id="35" idx="0"/>
          </p:cNvCxnSpPr>
          <p:nvPr/>
        </p:nvCxnSpPr>
        <p:spPr>
          <a:xfrm rot="16200000" flipH="1">
            <a:off x="1866900" y="46101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a:stCxn id="17" idx="3"/>
            <a:endCxn id="35" idx="6"/>
          </p:cNvCxnSpPr>
          <p:nvPr/>
        </p:nvCxnSpPr>
        <p:spPr>
          <a:xfrm rot="5400000">
            <a:off x="4533900" y="3378200"/>
            <a:ext cx="927100" cy="3898900"/>
          </a:xfrm>
          <a:prstGeom prst="line">
            <a:avLst/>
          </a:prstGeom>
          <a:ln w="38100"/>
        </p:spPr>
        <p:style>
          <a:lnRef idx="1">
            <a:schemeClr val="dk1"/>
          </a:lnRef>
          <a:fillRef idx="0">
            <a:schemeClr val="dk1"/>
          </a:fillRef>
          <a:effectRef idx="0">
            <a:schemeClr val="dk1"/>
          </a:effectRef>
          <a:fontRef idx="minor">
            <a:schemeClr val="tx1"/>
          </a:fontRef>
        </p:style>
      </p:cxnSp>
      <p:sp>
        <p:nvSpPr>
          <p:cNvPr id="40" name="Rectangle 39"/>
          <p:cNvSpPr/>
          <p:nvPr/>
        </p:nvSpPr>
        <p:spPr>
          <a:xfrm>
            <a:off x="5257800" y="304800"/>
            <a:ext cx="37338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i="1" dirty="0">
                <a:solidFill>
                  <a:srgbClr val="0070C0"/>
                </a:solidFill>
                <a:latin typeface="Calibri" pitchFamily="34" charset="0"/>
              </a:rPr>
              <a:t>Need to transmit ‘123’ from computer A to computer B</a:t>
            </a:r>
          </a:p>
        </p:txBody>
      </p:sp>
      <p:sp>
        <p:nvSpPr>
          <p:cNvPr id="41" name="Rectangle 40"/>
          <p:cNvSpPr/>
          <p:nvPr/>
        </p:nvSpPr>
        <p:spPr>
          <a:xfrm>
            <a:off x="76200" y="3581400"/>
            <a:ext cx="1752600" cy="3124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Calibri" pitchFamily="34" charset="0"/>
              </a:rPr>
              <a:t>First  data is broken to small pieces (PACKETS)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18288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a:t>
            </a:r>
          </a:p>
        </p:txBody>
      </p:sp>
      <p:sp>
        <p:nvSpPr>
          <p:cNvPr id="5" name="Bevel 4"/>
          <p:cNvSpPr/>
          <p:nvPr/>
        </p:nvSpPr>
        <p:spPr>
          <a:xfrm>
            <a:off x="381000" y="762000"/>
            <a:ext cx="1524000" cy="609600"/>
          </a:xfrm>
          <a:prstGeom prst="beve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Computer A</a:t>
            </a:r>
          </a:p>
        </p:txBody>
      </p:sp>
      <p:sp>
        <p:nvSpPr>
          <p:cNvPr id="6" name="Bevel 5"/>
          <p:cNvSpPr/>
          <p:nvPr/>
        </p:nvSpPr>
        <p:spPr>
          <a:xfrm>
            <a:off x="7239000" y="5867400"/>
            <a:ext cx="1524000" cy="60960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Computer B</a:t>
            </a:r>
          </a:p>
        </p:txBody>
      </p:sp>
      <p:sp>
        <p:nvSpPr>
          <p:cNvPr id="7" name="Oval 6"/>
          <p:cNvSpPr/>
          <p:nvPr/>
        </p:nvSpPr>
        <p:spPr>
          <a:xfrm>
            <a:off x="2438400" y="1371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8" name="Oval 7"/>
          <p:cNvSpPr/>
          <p:nvPr/>
        </p:nvSpPr>
        <p:spPr>
          <a:xfrm>
            <a:off x="1219200" y="2514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9" name="Oval 8"/>
          <p:cNvSpPr/>
          <p:nvPr/>
        </p:nvSpPr>
        <p:spPr>
          <a:xfrm>
            <a:off x="3048000" y="3048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0" name="Oval 9"/>
          <p:cNvSpPr/>
          <p:nvPr/>
        </p:nvSpPr>
        <p:spPr>
          <a:xfrm>
            <a:off x="2133600" y="3429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1" name="Oval 10"/>
          <p:cNvSpPr/>
          <p:nvPr/>
        </p:nvSpPr>
        <p:spPr>
          <a:xfrm>
            <a:off x="3581400" y="914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2" name="Oval 11"/>
          <p:cNvSpPr/>
          <p:nvPr/>
        </p:nvSpPr>
        <p:spPr>
          <a:xfrm>
            <a:off x="5181600" y="4038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3" name="Oval 12"/>
          <p:cNvSpPr/>
          <p:nvPr/>
        </p:nvSpPr>
        <p:spPr>
          <a:xfrm>
            <a:off x="4800600" y="167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4" name="Oval 13"/>
          <p:cNvSpPr/>
          <p:nvPr/>
        </p:nvSpPr>
        <p:spPr>
          <a:xfrm>
            <a:off x="41910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5" name="Oval 14"/>
          <p:cNvSpPr/>
          <p:nvPr/>
        </p:nvSpPr>
        <p:spPr>
          <a:xfrm>
            <a:off x="60198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6" name="Oval 15"/>
          <p:cNvSpPr/>
          <p:nvPr/>
        </p:nvSpPr>
        <p:spPr>
          <a:xfrm>
            <a:off x="3505200" y="4419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7" name="Oval 16"/>
          <p:cNvSpPr/>
          <p:nvPr/>
        </p:nvSpPr>
        <p:spPr>
          <a:xfrm>
            <a:off x="6858000" y="4343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18" name="Straight Connector 17"/>
          <p:cNvCxnSpPr>
            <a:stCxn id="5" idx="0"/>
            <a:endCxn id="7" idx="1"/>
          </p:cNvCxnSpPr>
          <p:nvPr/>
        </p:nvCxnSpPr>
        <p:spPr>
          <a:xfrm>
            <a:off x="1905000" y="1066800"/>
            <a:ext cx="6223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a:stCxn id="7" idx="2"/>
            <a:endCxn id="8" idx="7"/>
          </p:cNvCxnSpPr>
          <p:nvPr/>
        </p:nvCxnSpPr>
        <p:spPr>
          <a:xfrm rot="10800000" flipV="1">
            <a:off x="1739900" y="1676400"/>
            <a:ext cx="698500" cy="92710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a:stCxn id="7" idx="4"/>
            <a:endCxn id="10" idx="0"/>
          </p:cNvCxnSpPr>
          <p:nvPr/>
        </p:nvCxnSpPr>
        <p:spPr>
          <a:xfrm rot="5400000">
            <a:off x="1866900" y="25527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a:stCxn id="8" idx="5"/>
            <a:endCxn id="10" idx="2"/>
          </p:cNvCxnSpPr>
          <p:nvPr/>
        </p:nvCxnSpPr>
        <p:spPr>
          <a:xfrm rot="16200000" flipH="1">
            <a:off x="1587500" y="3187700"/>
            <a:ext cx="6985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a:endCxn id="9" idx="0"/>
          </p:cNvCxnSpPr>
          <p:nvPr/>
        </p:nvCxnSpPr>
        <p:spPr>
          <a:xfrm rot="16200000" flipH="1">
            <a:off x="2552700" y="2247900"/>
            <a:ext cx="12192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p:cNvCxnSpPr>
            <a:stCxn id="14" idx="2"/>
            <a:endCxn id="9" idx="6"/>
          </p:cNvCxnSpPr>
          <p:nvPr/>
        </p:nvCxnSpPr>
        <p:spPr>
          <a:xfrm rot="10800000" flipV="1">
            <a:off x="3657600" y="3200400"/>
            <a:ext cx="53340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a:stCxn id="16" idx="0"/>
            <a:endCxn id="9" idx="5"/>
          </p:cNvCxnSpPr>
          <p:nvPr/>
        </p:nvCxnSpPr>
        <p:spPr>
          <a:xfrm rot="16200000" flipV="1">
            <a:off x="3263900" y="3873500"/>
            <a:ext cx="850900" cy="24130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a:stCxn id="14" idx="5"/>
            <a:endCxn id="12" idx="1"/>
          </p:cNvCxnSpPr>
          <p:nvPr/>
        </p:nvCxnSpPr>
        <p:spPr>
          <a:xfrm rot="16200000" flipH="1">
            <a:off x="4635500" y="3492500"/>
            <a:ext cx="711200" cy="558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a:stCxn id="12" idx="5"/>
            <a:endCxn id="17" idx="1"/>
          </p:cNvCxnSpPr>
          <p:nvPr/>
        </p:nvCxnSpPr>
        <p:spPr>
          <a:xfrm rot="5400000" flipH="1" flipV="1">
            <a:off x="6261100" y="3873500"/>
            <a:ext cx="127000" cy="124460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p:cNvCxnSpPr>
            <a:endCxn id="12" idx="2"/>
          </p:cNvCxnSpPr>
          <p:nvPr/>
        </p:nvCxnSpPr>
        <p:spPr>
          <a:xfrm flipV="1">
            <a:off x="4114800" y="4343400"/>
            <a:ext cx="1066800" cy="279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p:cNvCxnSpPr>
            <a:stCxn id="9" idx="7"/>
            <a:endCxn id="11" idx="4"/>
          </p:cNvCxnSpPr>
          <p:nvPr/>
        </p:nvCxnSpPr>
        <p:spPr>
          <a:xfrm rot="5400000" flipH="1" flipV="1">
            <a:off x="2921000" y="2171700"/>
            <a:ext cx="1612900" cy="3175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a:stCxn id="11" idx="5"/>
            <a:endCxn id="13" idx="1"/>
          </p:cNvCxnSpPr>
          <p:nvPr/>
        </p:nvCxnSpPr>
        <p:spPr>
          <a:xfrm rot="16200000" flipH="1">
            <a:off x="4330700" y="1206500"/>
            <a:ext cx="330200" cy="7874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a:endCxn id="15" idx="1"/>
          </p:cNvCxnSpPr>
          <p:nvPr/>
        </p:nvCxnSpPr>
        <p:spPr>
          <a:xfrm rot="16200000" flipH="1">
            <a:off x="5334000" y="2209800"/>
            <a:ext cx="774700" cy="774700"/>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p:cNvCxnSpPr>
            <a:endCxn id="17" idx="0"/>
          </p:cNvCxnSpPr>
          <p:nvPr/>
        </p:nvCxnSpPr>
        <p:spPr>
          <a:xfrm rot="16200000" flipH="1">
            <a:off x="6324600" y="3505200"/>
            <a:ext cx="914400" cy="76200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a:stCxn id="17" idx="5"/>
            <a:endCxn id="6" idx="6"/>
          </p:cNvCxnSpPr>
          <p:nvPr/>
        </p:nvCxnSpPr>
        <p:spPr>
          <a:xfrm rot="16200000" flipH="1">
            <a:off x="7188200" y="5054600"/>
            <a:ext cx="1003300" cy="622300"/>
          </a:xfrm>
          <a:prstGeom prst="line">
            <a:avLst/>
          </a:prstGeom>
          <a:ln w="38100"/>
        </p:spPr>
        <p:style>
          <a:lnRef idx="1">
            <a:schemeClr val="dk1"/>
          </a:lnRef>
          <a:fillRef idx="0">
            <a:schemeClr val="dk1"/>
          </a:fillRef>
          <a:effectRef idx="0">
            <a:schemeClr val="dk1"/>
          </a:effectRef>
          <a:fontRef idx="minor">
            <a:schemeClr val="tx1"/>
          </a:fontRef>
        </p:style>
      </p:cxnSp>
      <p:sp>
        <p:nvSpPr>
          <p:cNvPr id="33" name="Rectangle 32"/>
          <p:cNvSpPr/>
          <p:nvPr/>
        </p:nvSpPr>
        <p:spPr>
          <a:xfrm>
            <a:off x="3352800" y="18288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2</a:t>
            </a:r>
          </a:p>
        </p:txBody>
      </p:sp>
      <p:sp>
        <p:nvSpPr>
          <p:cNvPr id="34" name="Rectangle 33"/>
          <p:cNvSpPr/>
          <p:nvPr/>
        </p:nvSpPr>
        <p:spPr>
          <a:xfrm>
            <a:off x="1676400" y="19812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3</a:t>
            </a:r>
          </a:p>
        </p:txBody>
      </p:sp>
      <p:sp>
        <p:nvSpPr>
          <p:cNvPr id="35" name="Oval 34"/>
          <p:cNvSpPr/>
          <p:nvPr/>
        </p:nvSpPr>
        <p:spPr>
          <a:xfrm>
            <a:off x="2438400" y="548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37" name="Straight Connector 36"/>
          <p:cNvCxnSpPr>
            <a:stCxn id="10" idx="4"/>
            <a:endCxn id="35" idx="0"/>
          </p:cNvCxnSpPr>
          <p:nvPr/>
        </p:nvCxnSpPr>
        <p:spPr>
          <a:xfrm rot="16200000" flipH="1">
            <a:off x="1866900" y="46101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40" name="Straight Connector 39"/>
          <p:cNvCxnSpPr>
            <a:stCxn id="17" idx="3"/>
            <a:endCxn id="35" idx="6"/>
          </p:cNvCxnSpPr>
          <p:nvPr/>
        </p:nvCxnSpPr>
        <p:spPr>
          <a:xfrm rot="5400000">
            <a:off x="4533900" y="3378200"/>
            <a:ext cx="927100" cy="3898900"/>
          </a:xfrm>
          <a:prstGeom prst="line">
            <a:avLst/>
          </a:prstGeom>
          <a:ln w="38100"/>
        </p:spPr>
        <p:style>
          <a:lnRef idx="1">
            <a:schemeClr val="dk1"/>
          </a:lnRef>
          <a:fillRef idx="0">
            <a:schemeClr val="dk1"/>
          </a:fillRef>
          <a:effectRef idx="0">
            <a:schemeClr val="dk1"/>
          </a:effectRef>
          <a:fontRef idx="minor">
            <a:schemeClr val="tx1"/>
          </a:fontRef>
        </p:style>
      </p:cxnSp>
      <p:sp>
        <p:nvSpPr>
          <p:cNvPr id="46" name="Rectangle 45"/>
          <p:cNvSpPr/>
          <p:nvPr/>
        </p:nvSpPr>
        <p:spPr>
          <a:xfrm>
            <a:off x="5638800" y="228600"/>
            <a:ext cx="33528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Calibri" pitchFamily="34" charset="0"/>
              </a:rPr>
              <a:t>Packets contain header information that includes a destination address</a:t>
            </a:r>
            <a:r>
              <a:rPr lang="en-US" sz="2000" dirty="0">
                <a:solidFill>
                  <a:schemeClr val="tx1"/>
                </a:solidFill>
                <a:latin typeface="Calibri" pitchFamily="34" charset="0"/>
              </a:rPr>
              <a:t>.</a:t>
            </a:r>
          </a:p>
        </p:txBody>
      </p:sp>
      <p:sp>
        <p:nvSpPr>
          <p:cNvPr id="47" name="Rectangle 46"/>
          <p:cNvSpPr/>
          <p:nvPr/>
        </p:nvSpPr>
        <p:spPr>
          <a:xfrm>
            <a:off x="0" y="3962400"/>
            <a:ext cx="2362200"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solidFill>
                  <a:schemeClr val="tx1"/>
                </a:solidFill>
                <a:latin typeface="Calibri" pitchFamily="34" charset="0"/>
              </a:rPr>
              <a:t> </a:t>
            </a:r>
            <a:r>
              <a:rPr lang="en-US" sz="2000">
                <a:solidFill>
                  <a:schemeClr val="tx1"/>
                </a:solidFill>
                <a:latin typeface="Calibri" pitchFamily="34" charset="0"/>
              </a:rPr>
              <a:t>Routers in the network read this address and forward packets along the most appropriate path to that destination.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35052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3</a:t>
            </a:r>
          </a:p>
        </p:txBody>
      </p:sp>
      <p:sp>
        <p:nvSpPr>
          <p:cNvPr id="5" name="Bevel 4"/>
          <p:cNvSpPr/>
          <p:nvPr/>
        </p:nvSpPr>
        <p:spPr>
          <a:xfrm>
            <a:off x="381000" y="762000"/>
            <a:ext cx="1524000" cy="609600"/>
          </a:xfrm>
          <a:prstGeom prst="beve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Computer</a:t>
            </a:r>
          </a:p>
          <a:p>
            <a:pPr algn="ctr">
              <a:defRPr/>
            </a:pPr>
            <a:r>
              <a:rPr lang="en-US" dirty="0"/>
              <a:t>A</a:t>
            </a:r>
          </a:p>
        </p:txBody>
      </p:sp>
      <p:sp>
        <p:nvSpPr>
          <p:cNvPr id="6" name="Bevel 5"/>
          <p:cNvSpPr/>
          <p:nvPr/>
        </p:nvSpPr>
        <p:spPr>
          <a:xfrm>
            <a:off x="7239000" y="5867400"/>
            <a:ext cx="1524000" cy="60960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Computer B</a:t>
            </a:r>
          </a:p>
        </p:txBody>
      </p:sp>
      <p:sp>
        <p:nvSpPr>
          <p:cNvPr id="7" name="Oval 6"/>
          <p:cNvSpPr/>
          <p:nvPr/>
        </p:nvSpPr>
        <p:spPr>
          <a:xfrm>
            <a:off x="2438400" y="1371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8" name="Oval 7"/>
          <p:cNvSpPr/>
          <p:nvPr/>
        </p:nvSpPr>
        <p:spPr>
          <a:xfrm>
            <a:off x="1219200" y="2514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9" name="Oval 8"/>
          <p:cNvSpPr/>
          <p:nvPr/>
        </p:nvSpPr>
        <p:spPr>
          <a:xfrm>
            <a:off x="3048000" y="3048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0" name="Oval 9"/>
          <p:cNvSpPr/>
          <p:nvPr/>
        </p:nvSpPr>
        <p:spPr>
          <a:xfrm>
            <a:off x="2133600" y="3429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1" name="Oval 10"/>
          <p:cNvSpPr/>
          <p:nvPr/>
        </p:nvSpPr>
        <p:spPr>
          <a:xfrm>
            <a:off x="3581400" y="914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2" name="Oval 11"/>
          <p:cNvSpPr/>
          <p:nvPr/>
        </p:nvSpPr>
        <p:spPr>
          <a:xfrm>
            <a:off x="5181600" y="4038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3" name="Oval 12"/>
          <p:cNvSpPr/>
          <p:nvPr/>
        </p:nvSpPr>
        <p:spPr>
          <a:xfrm>
            <a:off x="4800600" y="167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4" name="Oval 13"/>
          <p:cNvSpPr/>
          <p:nvPr/>
        </p:nvSpPr>
        <p:spPr>
          <a:xfrm>
            <a:off x="41910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5" name="Oval 14"/>
          <p:cNvSpPr/>
          <p:nvPr/>
        </p:nvSpPr>
        <p:spPr>
          <a:xfrm>
            <a:off x="60198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6" name="Oval 15"/>
          <p:cNvSpPr/>
          <p:nvPr/>
        </p:nvSpPr>
        <p:spPr>
          <a:xfrm>
            <a:off x="3505200" y="4419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7" name="Oval 16"/>
          <p:cNvSpPr/>
          <p:nvPr/>
        </p:nvSpPr>
        <p:spPr>
          <a:xfrm>
            <a:off x="6858000" y="4343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18" name="Straight Connector 17"/>
          <p:cNvCxnSpPr>
            <a:stCxn id="5" idx="0"/>
            <a:endCxn id="7" idx="1"/>
          </p:cNvCxnSpPr>
          <p:nvPr/>
        </p:nvCxnSpPr>
        <p:spPr>
          <a:xfrm>
            <a:off x="1905000" y="1066800"/>
            <a:ext cx="6223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a:stCxn id="7" idx="2"/>
            <a:endCxn id="8" idx="7"/>
          </p:cNvCxnSpPr>
          <p:nvPr/>
        </p:nvCxnSpPr>
        <p:spPr>
          <a:xfrm rot="10800000" flipV="1">
            <a:off x="1739900" y="1676400"/>
            <a:ext cx="698500" cy="92710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a:stCxn id="7" idx="4"/>
            <a:endCxn id="10" idx="0"/>
          </p:cNvCxnSpPr>
          <p:nvPr/>
        </p:nvCxnSpPr>
        <p:spPr>
          <a:xfrm rot="5400000">
            <a:off x="1866900" y="25527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a:stCxn id="8" idx="5"/>
            <a:endCxn id="10" idx="2"/>
          </p:cNvCxnSpPr>
          <p:nvPr/>
        </p:nvCxnSpPr>
        <p:spPr>
          <a:xfrm rot="16200000" flipH="1">
            <a:off x="1587500" y="3187700"/>
            <a:ext cx="6985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a:endCxn id="9" idx="0"/>
          </p:cNvCxnSpPr>
          <p:nvPr/>
        </p:nvCxnSpPr>
        <p:spPr>
          <a:xfrm rot="16200000" flipH="1">
            <a:off x="2552700" y="2247900"/>
            <a:ext cx="12192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p:cNvCxnSpPr>
            <a:stCxn id="14" idx="2"/>
            <a:endCxn id="9" idx="6"/>
          </p:cNvCxnSpPr>
          <p:nvPr/>
        </p:nvCxnSpPr>
        <p:spPr>
          <a:xfrm rot="10800000" flipV="1">
            <a:off x="3657600" y="3200400"/>
            <a:ext cx="53340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a:stCxn id="16" idx="0"/>
            <a:endCxn id="9" idx="5"/>
          </p:cNvCxnSpPr>
          <p:nvPr/>
        </p:nvCxnSpPr>
        <p:spPr>
          <a:xfrm rot="16200000" flipV="1">
            <a:off x="3263900" y="3873500"/>
            <a:ext cx="850900" cy="24130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a:stCxn id="14" idx="5"/>
            <a:endCxn id="12" idx="1"/>
          </p:cNvCxnSpPr>
          <p:nvPr/>
        </p:nvCxnSpPr>
        <p:spPr>
          <a:xfrm rot="16200000" flipH="1">
            <a:off x="4635500" y="3492500"/>
            <a:ext cx="711200" cy="558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a:stCxn id="12" idx="5"/>
            <a:endCxn id="17" idx="1"/>
          </p:cNvCxnSpPr>
          <p:nvPr/>
        </p:nvCxnSpPr>
        <p:spPr>
          <a:xfrm rot="5400000" flipH="1" flipV="1">
            <a:off x="6261100" y="3873500"/>
            <a:ext cx="127000" cy="124460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p:cNvCxnSpPr>
            <a:endCxn id="12" idx="2"/>
          </p:cNvCxnSpPr>
          <p:nvPr/>
        </p:nvCxnSpPr>
        <p:spPr>
          <a:xfrm flipV="1">
            <a:off x="4114800" y="4343400"/>
            <a:ext cx="1066800" cy="279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p:cNvCxnSpPr>
            <a:stCxn id="9" idx="7"/>
            <a:endCxn id="11" idx="4"/>
          </p:cNvCxnSpPr>
          <p:nvPr/>
        </p:nvCxnSpPr>
        <p:spPr>
          <a:xfrm rot="5400000" flipH="1" flipV="1">
            <a:off x="2921000" y="2171700"/>
            <a:ext cx="1612900" cy="3175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a:stCxn id="11" idx="5"/>
            <a:endCxn id="13" idx="1"/>
          </p:cNvCxnSpPr>
          <p:nvPr/>
        </p:nvCxnSpPr>
        <p:spPr>
          <a:xfrm rot="16200000" flipH="1">
            <a:off x="4330700" y="1206500"/>
            <a:ext cx="330200" cy="7874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a:endCxn id="15" idx="1"/>
          </p:cNvCxnSpPr>
          <p:nvPr/>
        </p:nvCxnSpPr>
        <p:spPr>
          <a:xfrm rot="16200000" flipH="1">
            <a:off x="5334000" y="2209800"/>
            <a:ext cx="774700" cy="774700"/>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p:cNvCxnSpPr>
            <a:endCxn id="17" idx="0"/>
          </p:cNvCxnSpPr>
          <p:nvPr/>
        </p:nvCxnSpPr>
        <p:spPr>
          <a:xfrm rot="16200000" flipH="1">
            <a:off x="6324600" y="3505200"/>
            <a:ext cx="914400" cy="76200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a:stCxn id="17" idx="5"/>
            <a:endCxn id="6" idx="6"/>
          </p:cNvCxnSpPr>
          <p:nvPr/>
        </p:nvCxnSpPr>
        <p:spPr>
          <a:xfrm rot="16200000" flipH="1">
            <a:off x="7188200" y="5054600"/>
            <a:ext cx="1003300" cy="622300"/>
          </a:xfrm>
          <a:prstGeom prst="line">
            <a:avLst/>
          </a:prstGeom>
          <a:ln w="38100"/>
        </p:spPr>
        <p:style>
          <a:lnRef idx="1">
            <a:schemeClr val="dk1"/>
          </a:lnRef>
          <a:fillRef idx="0">
            <a:schemeClr val="dk1"/>
          </a:fillRef>
          <a:effectRef idx="0">
            <a:schemeClr val="dk1"/>
          </a:effectRef>
          <a:fontRef idx="minor">
            <a:schemeClr val="tx1"/>
          </a:fontRef>
        </p:style>
      </p:cxnSp>
      <p:sp>
        <p:nvSpPr>
          <p:cNvPr id="33" name="Rectangle 32"/>
          <p:cNvSpPr/>
          <p:nvPr/>
        </p:nvSpPr>
        <p:spPr>
          <a:xfrm>
            <a:off x="3733800" y="29718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a:t>
            </a:r>
          </a:p>
        </p:txBody>
      </p:sp>
      <p:sp>
        <p:nvSpPr>
          <p:cNvPr id="34" name="Rectangle 33"/>
          <p:cNvSpPr/>
          <p:nvPr/>
        </p:nvSpPr>
        <p:spPr>
          <a:xfrm>
            <a:off x="3886200" y="20574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2</a:t>
            </a:r>
          </a:p>
        </p:txBody>
      </p:sp>
      <p:sp>
        <p:nvSpPr>
          <p:cNvPr id="35" name="Oval 34"/>
          <p:cNvSpPr/>
          <p:nvPr/>
        </p:nvSpPr>
        <p:spPr>
          <a:xfrm>
            <a:off x="2438400" y="548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36" name="Straight Connector 35"/>
          <p:cNvCxnSpPr>
            <a:stCxn id="10" idx="4"/>
            <a:endCxn id="35" idx="0"/>
          </p:cNvCxnSpPr>
          <p:nvPr/>
        </p:nvCxnSpPr>
        <p:spPr>
          <a:xfrm rot="16200000" flipH="1">
            <a:off x="1866900" y="46101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a:stCxn id="17" idx="3"/>
            <a:endCxn id="35" idx="6"/>
          </p:cNvCxnSpPr>
          <p:nvPr/>
        </p:nvCxnSpPr>
        <p:spPr>
          <a:xfrm rot="5400000">
            <a:off x="4533900" y="3378200"/>
            <a:ext cx="927100" cy="389890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47244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3</a:t>
            </a:r>
          </a:p>
        </p:txBody>
      </p:sp>
      <p:sp>
        <p:nvSpPr>
          <p:cNvPr id="5" name="Bevel 4"/>
          <p:cNvSpPr/>
          <p:nvPr/>
        </p:nvSpPr>
        <p:spPr>
          <a:xfrm>
            <a:off x="381000" y="762000"/>
            <a:ext cx="1524000" cy="609600"/>
          </a:xfrm>
          <a:prstGeom prst="beve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Computer</a:t>
            </a:r>
          </a:p>
          <a:p>
            <a:pPr algn="ctr">
              <a:defRPr/>
            </a:pPr>
            <a:r>
              <a:rPr lang="en-US" dirty="0"/>
              <a:t>A</a:t>
            </a:r>
          </a:p>
        </p:txBody>
      </p:sp>
      <p:sp>
        <p:nvSpPr>
          <p:cNvPr id="6" name="Bevel 5"/>
          <p:cNvSpPr/>
          <p:nvPr/>
        </p:nvSpPr>
        <p:spPr>
          <a:xfrm>
            <a:off x="7239000" y="5867400"/>
            <a:ext cx="1524000" cy="60960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Computer B</a:t>
            </a:r>
          </a:p>
        </p:txBody>
      </p:sp>
      <p:sp>
        <p:nvSpPr>
          <p:cNvPr id="7" name="Oval 6"/>
          <p:cNvSpPr/>
          <p:nvPr/>
        </p:nvSpPr>
        <p:spPr>
          <a:xfrm>
            <a:off x="2438400" y="1371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8" name="Oval 7"/>
          <p:cNvSpPr/>
          <p:nvPr/>
        </p:nvSpPr>
        <p:spPr>
          <a:xfrm>
            <a:off x="1219200" y="2514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9" name="Oval 8"/>
          <p:cNvSpPr/>
          <p:nvPr/>
        </p:nvSpPr>
        <p:spPr>
          <a:xfrm>
            <a:off x="3048000" y="3048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0" name="Oval 9"/>
          <p:cNvSpPr/>
          <p:nvPr/>
        </p:nvSpPr>
        <p:spPr>
          <a:xfrm>
            <a:off x="2133600" y="3429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1" name="Oval 10"/>
          <p:cNvSpPr/>
          <p:nvPr/>
        </p:nvSpPr>
        <p:spPr>
          <a:xfrm>
            <a:off x="3581400" y="914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2" name="Oval 11"/>
          <p:cNvSpPr/>
          <p:nvPr/>
        </p:nvSpPr>
        <p:spPr>
          <a:xfrm>
            <a:off x="5181600" y="4038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3" name="Oval 12"/>
          <p:cNvSpPr/>
          <p:nvPr/>
        </p:nvSpPr>
        <p:spPr>
          <a:xfrm>
            <a:off x="4800600" y="167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4" name="Oval 13"/>
          <p:cNvSpPr/>
          <p:nvPr/>
        </p:nvSpPr>
        <p:spPr>
          <a:xfrm>
            <a:off x="41910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5" name="Oval 14"/>
          <p:cNvSpPr/>
          <p:nvPr/>
        </p:nvSpPr>
        <p:spPr>
          <a:xfrm>
            <a:off x="60198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6" name="Oval 15"/>
          <p:cNvSpPr/>
          <p:nvPr/>
        </p:nvSpPr>
        <p:spPr>
          <a:xfrm>
            <a:off x="3505200" y="4419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7" name="Oval 16"/>
          <p:cNvSpPr/>
          <p:nvPr/>
        </p:nvSpPr>
        <p:spPr>
          <a:xfrm>
            <a:off x="6858000" y="4343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18" name="Straight Connector 17"/>
          <p:cNvCxnSpPr>
            <a:stCxn id="5" idx="0"/>
            <a:endCxn id="7" idx="1"/>
          </p:cNvCxnSpPr>
          <p:nvPr/>
        </p:nvCxnSpPr>
        <p:spPr>
          <a:xfrm>
            <a:off x="1905000" y="1066800"/>
            <a:ext cx="6223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a:stCxn id="7" idx="2"/>
            <a:endCxn id="8" idx="7"/>
          </p:cNvCxnSpPr>
          <p:nvPr/>
        </p:nvCxnSpPr>
        <p:spPr>
          <a:xfrm rot="10800000" flipV="1">
            <a:off x="1739900" y="1676400"/>
            <a:ext cx="698500" cy="92710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a:stCxn id="7" idx="4"/>
            <a:endCxn id="10" idx="0"/>
          </p:cNvCxnSpPr>
          <p:nvPr/>
        </p:nvCxnSpPr>
        <p:spPr>
          <a:xfrm rot="5400000">
            <a:off x="1866900" y="25527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a:stCxn id="8" idx="5"/>
            <a:endCxn id="10" idx="2"/>
          </p:cNvCxnSpPr>
          <p:nvPr/>
        </p:nvCxnSpPr>
        <p:spPr>
          <a:xfrm rot="16200000" flipH="1">
            <a:off x="1587500" y="3187700"/>
            <a:ext cx="6985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a:endCxn id="9" idx="0"/>
          </p:cNvCxnSpPr>
          <p:nvPr/>
        </p:nvCxnSpPr>
        <p:spPr>
          <a:xfrm rot="16200000" flipH="1">
            <a:off x="2552700" y="2247900"/>
            <a:ext cx="12192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p:cNvCxnSpPr>
            <a:stCxn id="14" idx="2"/>
            <a:endCxn id="9" idx="6"/>
          </p:cNvCxnSpPr>
          <p:nvPr/>
        </p:nvCxnSpPr>
        <p:spPr>
          <a:xfrm rot="10800000" flipV="1">
            <a:off x="3657600" y="3200400"/>
            <a:ext cx="53340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a:stCxn id="16" idx="0"/>
            <a:endCxn id="9" idx="5"/>
          </p:cNvCxnSpPr>
          <p:nvPr/>
        </p:nvCxnSpPr>
        <p:spPr>
          <a:xfrm rot="16200000" flipV="1">
            <a:off x="3263900" y="3873500"/>
            <a:ext cx="850900" cy="24130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a:stCxn id="14" idx="5"/>
            <a:endCxn id="12" idx="1"/>
          </p:cNvCxnSpPr>
          <p:nvPr/>
        </p:nvCxnSpPr>
        <p:spPr>
          <a:xfrm rot="16200000" flipH="1">
            <a:off x="4635500" y="3492500"/>
            <a:ext cx="711200" cy="558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a:stCxn id="12" idx="5"/>
            <a:endCxn id="17" idx="1"/>
          </p:cNvCxnSpPr>
          <p:nvPr/>
        </p:nvCxnSpPr>
        <p:spPr>
          <a:xfrm rot="5400000" flipH="1" flipV="1">
            <a:off x="6261100" y="3873500"/>
            <a:ext cx="127000" cy="124460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p:cNvCxnSpPr>
            <a:endCxn id="12" idx="2"/>
          </p:cNvCxnSpPr>
          <p:nvPr/>
        </p:nvCxnSpPr>
        <p:spPr>
          <a:xfrm flipV="1">
            <a:off x="4114800" y="4343400"/>
            <a:ext cx="1066800" cy="279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p:cNvCxnSpPr>
            <a:stCxn id="9" idx="7"/>
            <a:endCxn id="11" idx="4"/>
          </p:cNvCxnSpPr>
          <p:nvPr/>
        </p:nvCxnSpPr>
        <p:spPr>
          <a:xfrm rot="5400000" flipH="1" flipV="1">
            <a:off x="2921000" y="2171700"/>
            <a:ext cx="1612900" cy="3175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a:stCxn id="11" idx="5"/>
            <a:endCxn id="13" idx="1"/>
          </p:cNvCxnSpPr>
          <p:nvPr/>
        </p:nvCxnSpPr>
        <p:spPr>
          <a:xfrm rot="16200000" flipH="1">
            <a:off x="4330700" y="1206500"/>
            <a:ext cx="330200" cy="7874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a:endCxn id="15" idx="1"/>
          </p:cNvCxnSpPr>
          <p:nvPr/>
        </p:nvCxnSpPr>
        <p:spPr>
          <a:xfrm rot="16200000" flipH="1">
            <a:off x="5334000" y="2209800"/>
            <a:ext cx="774700" cy="774700"/>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p:cNvCxnSpPr>
            <a:endCxn id="17" idx="0"/>
          </p:cNvCxnSpPr>
          <p:nvPr/>
        </p:nvCxnSpPr>
        <p:spPr>
          <a:xfrm rot="16200000" flipH="1">
            <a:off x="6324600" y="3505200"/>
            <a:ext cx="914400" cy="76200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a:stCxn id="17" idx="5"/>
            <a:endCxn id="6" idx="6"/>
          </p:cNvCxnSpPr>
          <p:nvPr/>
        </p:nvCxnSpPr>
        <p:spPr>
          <a:xfrm rot="16200000" flipH="1">
            <a:off x="7188200" y="5054600"/>
            <a:ext cx="1003300" cy="622300"/>
          </a:xfrm>
          <a:prstGeom prst="line">
            <a:avLst/>
          </a:prstGeom>
          <a:ln w="38100"/>
        </p:spPr>
        <p:style>
          <a:lnRef idx="1">
            <a:schemeClr val="dk1"/>
          </a:lnRef>
          <a:fillRef idx="0">
            <a:schemeClr val="dk1"/>
          </a:fillRef>
          <a:effectRef idx="0">
            <a:schemeClr val="dk1"/>
          </a:effectRef>
          <a:fontRef idx="minor">
            <a:schemeClr val="tx1"/>
          </a:fontRef>
        </p:style>
      </p:cxnSp>
      <p:sp>
        <p:nvSpPr>
          <p:cNvPr id="33" name="Rectangle 32"/>
          <p:cNvSpPr/>
          <p:nvPr/>
        </p:nvSpPr>
        <p:spPr>
          <a:xfrm>
            <a:off x="3810000" y="37338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a:t>
            </a:r>
          </a:p>
        </p:txBody>
      </p:sp>
      <p:sp>
        <p:nvSpPr>
          <p:cNvPr id="34" name="Rectangle 33"/>
          <p:cNvSpPr/>
          <p:nvPr/>
        </p:nvSpPr>
        <p:spPr>
          <a:xfrm>
            <a:off x="4572000" y="12192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2</a:t>
            </a:r>
          </a:p>
        </p:txBody>
      </p:sp>
      <p:sp>
        <p:nvSpPr>
          <p:cNvPr id="35" name="Oval 34"/>
          <p:cNvSpPr/>
          <p:nvPr/>
        </p:nvSpPr>
        <p:spPr>
          <a:xfrm>
            <a:off x="2438400" y="548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36" name="Straight Connector 35"/>
          <p:cNvCxnSpPr>
            <a:stCxn id="10" idx="4"/>
            <a:endCxn id="35" idx="0"/>
          </p:cNvCxnSpPr>
          <p:nvPr/>
        </p:nvCxnSpPr>
        <p:spPr>
          <a:xfrm rot="16200000" flipH="1">
            <a:off x="1866900" y="46101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a:stCxn id="17" idx="3"/>
            <a:endCxn id="35" idx="6"/>
          </p:cNvCxnSpPr>
          <p:nvPr/>
        </p:nvCxnSpPr>
        <p:spPr>
          <a:xfrm rot="5400000">
            <a:off x="4533900" y="3378200"/>
            <a:ext cx="927100" cy="389890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9400" y="51054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3</a:t>
            </a:r>
          </a:p>
        </p:txBody>
      </p:sp>
      <p:sp>
        <p:nvSpPr>
          <p:cNvPr id="5" name="Bevel 4"/>
          <p:cNvSpPr/>
          <p:nvPr/>
        </p:nvSpPr>
        <p:spPr>
          <a:xfrm>
            <a:off x="381000" y="762000"/>
            <a:ext cx="1524000" cy="609600"/>
          </a:xfrm>
          <a:prstGeom prst="bevel">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Computer</a:t>
            </a:r>
          </a:p>
          <a:p>
            <a:pPr algn="ctr">
              <a:defRPr/>
            </a:pPr>
            <a:r>
              <a:rPr lang="en-US" dirty="0"/>
              <a:t>A</a:t>
            </a:r>
          </a:p>
        </p:txBody>
      </p:sp>
      <p:sp>
        <p:nvSpPr>
          <p:cNvPr id="6" name="Bevel 5"/>
          <p:cNvSpPr/>
          <p:nvPr/>
        </p:nvSpPr>
        <p:spPr>
          <a:xfrm>
            <a:off x="7239000" y="5867400"/>
            <a:ext cx="1524000" cy="60960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t>Computer B</a:t>
            </a:r>
          </a:p>
        </p:txBody>
      </p:sp>
      <p:sp>
        <p:nvSpPr>
          <p:cNvPr id="7" name="Oval 6"/>
          <p:cNvSpPr/>
          <p:nvPr/>
        </p:nvSpPr>
        <p:spPr>
          <a:xfrm>
            <a:off x="2438400" y="1371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8" name="Oval 7"/>
          <p:cNvSpPr/>
          <p:nvPr/>
        </p:nvSpPr>
        <p:spPr>
          <a:xfrm>
            <a:off x="1219200" y="2514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9" name="Oval 8"/>
          <p:cNvSpPr/>
          <p:nvPr/>
        </p:nvSpPr>
        <p:spPr>
          <a:xfrm>
            <a:off x="3048000" y="3048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0" name="Oval 9"/>
          <p:cNvSpPr/>
          <p:nvPr/>
        </p:nvSpPr>
        <p:spPr>
          <a:xfrm>
            <a:off x="2133600" y="34290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1" name="Oval 10"/>
          <p:cNvSpPr/>
          <p:nvPr/>
        </p:nvSpPr>
        <p:spPr>
          <a:xfrm>
            <a:off x="3581400" y="914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2" name="Oval 11"/>
          <p:cNvSpPr/>
          <p:nvPr/>
        </p:nvSpPr>
        <p:spPr>
          <a:xfrm>
            <a:off x="5181600" y="4038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3" name="Oval 12"/>
          <p:cNvSpPr/>
          <p:nvPr/>
        </p:nvSpPr>
        <p:spPr>
          <a:xfrm>
            <a:off x="4800600" y="167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4" name="Oval 13"/>
          <p:cNvSpPr/>
          <p:nvPr/>
        </p:nvSpPr>
        <p:spPr>
          <a:xfrm>
            <a:off x="41910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5" name="Oval 14"/>
          <p:cNvSpPr/>
          <p:nvPr/>
        </p:nvSpPr>
        <p:spPr>
          <a:xfrm>
            <a:off x="6019800" y="2895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6" name="Oval 15"/>
          <p:cNvSpPr/>
          <p:nvPr/>
        </p:nvSpPr>
        <p:spPr>
          <a:xfrm>
            <a:off x="3505200" y="44196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sp>
        <p:nvSpPr>
          <p:cNvPr id="17" name="Oval 16"/>
          <p:cNvSpPr/>
          <p:nvPr/>
        </p:nvSpPr>
        <p:spPr>
          <a:xfrm>
            <a:off x="6858000" y="4343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18" name="Straight Connector 17"/>
          <p:cNvCxnSpPr>
            <a:stCxn id="5" idx="0"/>
            <a:endCxn id="7" idx="1"/>
          </p:cNvCxnSpPr>
          <p:nvPr/>
        </p:nvCxnSpPr>
        <p:spPr>
          <a:xfrm>
            <a:off x="1905000" y="1066800"/>
            <a:ext cx="6223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a:stCxn id="7" idx="2"/>
            <a:endCxn id="8" idx="7"/>
          </p:cNvCxnSpPr>
          <p:nvPr/>
        </p:nvCxnSpPr>
        <p:spPr>
          <a:xfrm rot="10800000" flipV="1">
            <a:off x="1739900" y="1676400"/>
            <a:ext cx="698500" cy="927100"/>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a:stCxn id="7" idx="4"/>
            <a:endCxn id="10" idx="0"/>
          </p:cNvCxnSpPr>
          <p:nvPr/>
        </p:nvCxnSpPr>
        <p:spPr>
          <a:xfrm rot="5400000">
            <a:off x="1866900" y="25527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p:cNvCxnSpPr>
            <a:stCxn id="8" idx="5"/>
            <a:endCxn id="10" idx="2"/>
          </p:cNvCxnSpPr>
          <p:nvPr/>
        </p:nvCxnSpPr>
        <p:spPr>
          <a:xfrm rot="16200000" flipH="1">
            <a:off x="1587500" y="3187700"/>
            <a:ext cx="698500" cy="393700"/>
          </a:xfrm>
          <a:prstGeom prst="line">
            <a:avLst/>
          </a:prstGeom>
          <a:ln w="38100"/>
        </p:spPr>
        <p:style>
          <a:lnRef idx="1">
            <a:schemeClr val="dk1"/>
          </a:lnRef>
          <a:fillRef idx="0">
            <a:schemeClr val="dk1"/>
          </a:fillRef>
          <a:effectRef idx="0">
            <a:schemeClr val="dk1"/>
          </a:effectRef>
          <a:fontRef idx="minor">
            <a:schemeClr val="tx1"/>
          </a:fontRef>
        </p:style>
      </p:cxnSp>
      <p:cxnSp>
        <p:nvCxnSpPr>
          <p:cNvPr id="22" name="Straight Connector 21"/>
          <p:cNvCxnSpPr>
            <a:endCxn id="9" idx="0"/>
          </p:cNvCxnSpPr>
          <p:nvPr/>
        </p:nvCxnSpPr>
        <p:spPr>
          <a:xfrm rot="16200000" flipH="1">
            <a:off x="2552700" y="2247900"/>
            <a:ext cx="121920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23" name="Straight Connector 22"/>
          <p:cNvCxnSpPr>
            <a:stCxn id="14" idx="2"/>
            <a:endCxn id="9" idx="6"/>
          </p:cNvCxnSpPr>
          <p:nvPr/>
        </p:nvCxnSpPr>
        <p:spPr>
          <a:xfrm rot="10800000" flipV="1">
            <a:off x="3657600" y="3200400"/>
            <a:ext cx="53340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a:stCxn id="16" idx="0"/>
            <a:endCxn id="9" idx="5"/>
          </p:cNvCxnSpPr>
          <p:nvPr/>
        </p:nvCxnSpPr>
        <p:spPr>
          <a:xfrm rot="16200000" flipV="1">
            <a:off x="3263900" y="3873500"/>
            <a:ext cx="850900" cy="24130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a:stCxn id="14" idx="5"/>
            <a:endCxn id="12" idx="1"/>
          </p:cNvCxnSpPr>
          <p:nvPr/>
        </p:nvCxnSpPr>
        <p:spPr>
          <a:xfrm rot="16200000" flipH="1">
            <a:off x="4635500" y="3492500"/>
            <a:ext cx="711200" cy="5588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a:stCxn id="12" idx="5"/>
            <a:endCxn id="17" idx="1"/>
          </p:cNvCxnSpPr>
          <p:nvPr/>
        </p:nvCxnSpPr>
        <p:spPr>
          <a:xfrm rot="5400000" flipH="1" flipV="1">
            <a:off x="6261100" y="3873500"/>
            <a:ext cx="127000" cy="1244600"/>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p:cNvCxnSpPr>
            <a:endCxn id="12" idx="2"/>
          </p:cNvCxnSpPr>
          <p:nvPr/>
        </p:nvCxnSpPr>
        <p:spPr>
          <a:xfrm flipV="1">
            <a:off x="4114800" y="4343400"/>
            <a:ext cx="1066800" cy="279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p:cNvCxnSpPr>
            <a:stCxn id="9" idx="7"/>
            <a:endCxn id="11" idx="4"/>
          </p:cNvCxnSpPr>
          <p:nvPr/>
        </p:nvCxnSpPr>
        <p:spPr>
          <a:xfrm rot="5400000" flipH="1" flipV="1">
            <a:off x="2921000" y="2171700"/>
            <a:ext cx="1612900" cy="317500"/>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p:cNvCxnSpPr>
            <a:stCxn id="11" idx="5"/>
            <a:endCxn id="13" idx="1"/>
          </p:cNvCxnSpPr>
          <p:nvPr/>
        </p:nvCxnSpPr>
        <p:spPr>
          <a:xfrm rot="16200000" flipH="1">
            <a:off x="4330700" y="1206500"/>
            <a:ext cx="330200" cy="787400"/>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a:endCxn id="15" idx="1"/>
          </p:cNvCxnSpPr>
          <p:nvPr/>
        </p:nvCxnSpPr>
        <p:spPr>
          <a:xfrm rot="16200000" flipH="1">
            <a:off x="5334000" y="2209800"/>
            <a:ext cx="774700" cy="774700"/>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p:cNvCxnSpPr>
            <a:endCxn id="17" idx="0"/>
          </p:cNvCxnSpPr>
          <p:nvPr/>
        </p:nvCxnSpPr>
        <p:spPr>
          <a:xfrm rot="16200000" flipH="1">
            <a:off x="6324600" y="3505200"/>
            <a:ext cx="914400" cy="76200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a:stCxn id="17" idx="5"/>
            <a:endCxn id="6" idx="6"/>
          </p:cNvCxnSpPr>
          <p:nvPr/>
        </p:nvCxnSpPr>
        <p:spPr>
          <a:xfrm rot="16200000" flipH="1">
            <a:off x="7188200" y="5054600"/>
            <a:ext cx="1003300" cy="622300"/>
          </a:xfrm>
          <a:prstGeom prst="line">
            <a:avLst/>
          </a:prstGeom>
          <a:ln w="38100"/>
        </p:spPr>
        <p:style>
          <a:lnRef idx="1">
            <a:schemeClr val="dk1"/>
          </a:lnRef>
          <a:fillRef idx="0">
            <a:schemeClr val="dk1"/>
          </a:fillRef>
          <a:effectRef idx="0">
            <a:schemeClr val="dk1"/>
          </a:effectRef>
          <a:fontRef idx="minor">
            <a:schemeClr val="tx1"/>
          </a:fontRef>
        </p:style>
      </p:cxnSp>
      <p:sp>
        <p:nvSpPr>
          <p:cNvPr id="33" name="Rectangle 32"/>
          <p:cNvSpPr/>
          <p:nvPr/>
        </p:nvSpPr>
        <p:spPr>
          <a:xfrm>
            <a:off x="4343400" y="41148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a:t>
            </a:r>
          </a:p>
        </p:txBody>
      </p:sp>
      <p:sp>
        <p:nvSpPr>
          <p:cNvPr id="34" name="Rectangle 33"/>
          <p:cNvSpPr/>
          <p:nvPr/>
        </p:nvSpPr>
        <p:spPr>
          <a:xfrm>
            <a:off x="5791200" y="2286000"/>
            <a:ext cx="228600" cy="228600"/>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2</a:t>
            </a:r>
          </a:p>
        </p:txBody>
      </p:sp>
      <p:sp>
        <p:nvSpPr>
          <p:cNvPr id="35" name="Oval 34"/>
          <p:cNvSpPr/>
          <p:nvPr/>
        </p:nvSpPr>
        <p:spPr>
          <a:xfrm>
            <a:off x="2438400" y="5486400"/>
            <a:ext cx="609600" cy="609600"/>
          </a:xfrm>
          <a:prstGeom prst="ellipse">
            <a:avLst/>
          </a:prstGeom>
          <a:solidFill>
            <a:srgbClr val="C00000"/>
          </a:solidFill>
        </p:spPr>
        <p:style>
          <a:lnRef idx="2">
            <a:schemeClr val="accent1">
              <a:shade val="50000"/>
            </a:schemeClr>
          </a:lnRef>
          <a:fillRef idx="1003">
            <a:schemeClr val="dk1"/>
          </a:fillRef>
          <a:effectRef idx="0">
            <a:schemeClr val="accent1"/>
          </a:effectRef>
          <a:fontRef idx="minor">
            <a:schemeClr val="lt1"/>
          </a:fontRef>
        </p:style>
        <p:txBody>
          <a:bodyPr anchor="ctr"/>
          <a:lstStyle/>
          <a:p>
            <a:pPr algn="ctr">
              <a:defRPr/>
            </a:pPr>
            <a:endParaRPr lang="en-US" dirty="0">
              <a:solidFill>
                <a:srgbClr val="C00000"/>
              </a:solidFill>
            </a:endParaRPr>
          </a:p>
        </p:txBody>
      </p:sp>
      <p:cxnSp>
        <p:nvCxnSpPr>
          <p:cNvPr id="36" name="Straight Connector 35"/>
          <p:cNvCxnSpPr>
            <a:stCxn id="10" idx="4"/>
            <a:endCxn id="35" idx="0"/>
          </p:cNvCxnSpPr>
          <p:nvPr/>
        </p:nvCxnSpPr>
        <p:spPr>
          <a:xfrm rot="16200000" flipH="1">
            <a:off x="1866900" y="4610100"/>
            <a:ext cx="144780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a:stCxn id="17" idx="3"/>
            <a:endCxn id="35" idx="6"/>
          </p:cNvCxnSpPr>
          <p:nvPr/>
        </p:nvCxnSpPr>
        <p:spPr>
          <a:xfrm rot="5400000">
            <a:off x="4533900" y="3378200"/>
            <a:ext cx="927100" cy="389890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868362"/>
          </a:xfrm>
        </p:spPr>
        <p:txBody>
          <a:bodyPr/>
          <a:lstStyle/>
          <a:p>
            <a:pPr eaLnBrk="1" hangingPunct="1"/>
            <a:r>
              <a:rPr lang="en-US" altLang="en-US" smtClean="0"/>
              <a:t>Virtual Circuits v Datagram</a:t>
            </a:r>
            <a:endParaRPr lang="en-US" smtClean="0"/>
          </a:p>
        </p:txBody>
      </p:sp>
      <p:sp>
        <p:nvSpPr>
          <p:cNvPr id="43011" name="Content Placeholder 2"/>
          <p:cNvSpPr>
            <a:spLocks noGrp="1"/>
          </p:cNvSpPr>
          <p:nvPr>
            <p:ph idx="1"/>
          </p:nvPr>
        </p:nvSpPr>
        <p:spPr>
          <a:xfrm>
            <a:off x="457200" y="1371600"/>
            <a:ext cx="8229600" cy="5181600"/>
          </a:xfrm>
        </p:spPr>
        <p:txBody>
          <a:bodyPr/>
          <a:lstStyle/>
          <a:p>
            <a:pPr eaLnBrk="1" hangingPunct="1">
              <a:lnSpc>
                <a:spcPct val="90000"/>
              </a:lnSpc>
            </a:pPr>
            <a:r>
              <a:rPr lang="en-US" altLang="en-US" sz="2400" b="1" smtClean="0">
                <a:solidFill>
                  <a:srgbClr val="0070C0"/>
                </a:solidFill>
                <a:latin typeface="Calibri" pitchFamily="34" charset="0"/>
              </a:rPr>
              <a:t>Virtual circuits</a:t>
            </a:r>
          </a:p>
          <a:p>
            <a:pPr lvl="1" eaLnBrk="1" hangingPunct="1">
              <a:lnSpc>
                <a:spcPct val="90000"/>
              </a:lnSpc>
            </a:pPr>
            <a:r>
              <a:rPr lang="en-US" altLang="en-US" sz="2400" smtClean="0">
                <a:latin typeface="Calibri" pitchFamily="34" charset="0"/>
              </a:rPr>
              <a:t>Network can provide sequencing and error control</a:t>
            </a:r>
          </a:p>
          <a:p>
            <a:pPr lvl="1" eaLnBrk="1" hangingPunct="1">
              <a:lnSpc>
                <a:spcPct val="90000"/>
              </a:lnSpc>
            </a:pPr>
            <a:r>
              <a:rPr lang="en-US" altLang="en-US" sz="2400" smtClean="0">
                <a:latin typeface="Calibri" pitchFamily="34" charset="0"/>
              </a:rPr>
              <a:t>Packets are forwarded more quickly</a:t>
            </a:r>
          </a:p>
          <a:p>
            <a:pPr lvl="2" eaLnBrk="1" hangingPunct="1">
              <a:lnSpc>
                <a:spcPct val="90000"/>
              </a:lnSpc>
            </a:pPr>
            <a:r>
              <a:rPr lang="en-US" altLang="en-US" smtClean="0">
                <a:latin typeface="Calibri" pitchFamily="34" charset="0"/>
              </a:rPr>
              <a:t>No routing decisions to make</a:t>
            </a:r>
          </a:p>
          <a:p>
            <a:pPr lvl="1" eaLnBrk="1" hangingPunct="1">
              <a:lnSpc>
                <a:spcPct val="90000"/>
              </a:lnSpc>
            </a:pPr>
            <a:r>
              <a:rPr lang="en-US" altLang="en-US" sz="2400" smtClean="0">
                <a:latin typeface="Calibri" pitchFamily="34" charset="0"/>
              </a:rPr>
              <a:t>Less reliable</a:t>
            </a:r>
          </a:p>
          <a:p>
            <a:pPr lvl="2" eaLnBrk="1" hangingPunct="1">
              <a:lnSpc>
                <a:spcPct val="90000"/>
              </a:lnSpc>
            </a:pPr>
            <a:r>
              <a:rPr lang="en-US" altLang="en-US" smtClean="0">
                <a:latin typeface="Calibri" pitchFamily="34" charset="0"/>
              </a:rPr>
              <a:t>Loss of a node loses all circuits through that node</a:t>
            </a:r>
          </a:p>
          <a:p>
            <a:pPr lvl="2" eaLnBrk="1" hangingPunct="1">
              <a:lnSpc>
                <a:spcPct val="90000"/>
              </a:lnSpc>
            </a:pPr>
            <a:endParaRPr lang="en-US" altLang="en-US" smtClean="0">
              <a:latin typeface="Calibri" pitchFamily="34" charset="0"/>
            </a:endParaRPr>
          </a:p>
          <a:p>
            <a:pPr eaLnBrk="1" hangingPunct="1">
              <a:lnSpc>
                <a:spcPct val="90000"/>
              </a:lnSpc>
            </a:pPr>
            <a:r>
              <a:rPr lang="en-US" altLang="en-US" sz="2400" b="1" smtClean="0">
                <a:solidFill>
                  <a:srgbClr val="0070C0"/>
                </a:solidFill>
                <a:latin typeface="Calibri" pitchFamily="34" charset="0"/>
              </a:rPr>
              <a:t>Datagram</a:t>
            </a:r>
          </a:p>
          <a:p>
            <a:pPr lvl="1" eaLnBrk="1" hangingPunct="1">
              <a:lnSpc>
                <a:spcPct val="90000"/>
              </a:lnSpc>
            </a:pPr>
            <a:r>
              <a:rPr lang="en-US" altLang="en-US" sz="2400" smtClean="0">
                <a:latin typeface="Calibri" pitchFamily="34" charset="0"/>
              </a:rPr>
              <a:t>No call setup phase</a:t>
            </a:r>
          </a:p>
          <a:p>
            <a:pPr lvl="2" eaLnBrk="1" hangingPunct="1">
              <a:lnSpc>
                <a:spcPct val="90000"/>
              </a:lnSpc>
            </a:pPr>
            <a:r>
              <a:rPr lang="en-US" altLang="en-US" smtClean="0">
                <a:latin typeface="Calibri" pitchFamily="34" charset="0"/>
              </a:rPr>
              <a:t>Better if few packets</a:t>
            </a:r>
          </a:p>
          <a:p>
            <a:pPr lvl="1" eaLnBrk="1" hangingPunct="1">
              <a:lnSpc>
                <a:spcPct val="90000"/>
              </a:lnSpc>
            </a:pPr>
            <a:r>
              <a:rPr lang="en-US" altLang="en-US" sz="2400" smtClean="0">
                <a:latin typeface="Calibri" pitchFamily="34" charset="0"/>
              </a:rPr>
              <a:t>More flexible</a:t>
            </a:r>
          </a:p>
          <a:p>
            <a:pPr lvl="2" eaLnBrk="1" hangingPunct="1">
              <a:lnSpc>
                <a:spcPct val="90000"/>
              </a:lnSpc>
            </a:pPr>
            <a:r>
              <a:rPr lang="en-US" altLang="en-US" smtClean="0">
                <a:latin typeface="Calibri" pitchFamily="34" charset="0"/>
              </a:rPr>
              <a:t>Routing can be used to avoid congested parts of the network</a:t>
            </a:r>
          </a:p>
          <a:p>
            <a:pPr eaLnBrk="1" hangingPunct="1"/>
            <a:endParaRPr lang="en-US" smtClean="0"/>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457200" y="1638300"/>
            <a:ext cx="8178800" cy="4686300"/>
          </a:xfrm>
          <a:prstGeom prst="rect">
            <a:avLst/>
          </a:prstGeom>
          <a:noFill/>
          <a:ln w="9525">
            <a:noFill/>
            <a:miter lim="800000"/>
            <a:headEnd/>
            <a:tailEnd/>
          </a:ln>
          <a:effectLst/>
        </p:spPr>
        <p:txBody>
          <a:bodyPr/>
          <a:lstStyle/>
          <a:p>
            <a:pPr marL="342900" indent="-342900">
              <a:spcBef>
                <a:spcPct val="20000"/>
              </a:spcBef>
              <a:buFontTx/>
              <a:buChar char="•"/>
              <a:defRPr/>
            </a:pPr>
            <a:r>
              <a:rPr lang="en-US" altLang="en-US" sz="2400" kern="0" dirty="0">
                <a:solidFill>
                  <a:srgbClr val="0070C0"/>
                </a:solidFill>
                <a:latin typeface="+mn-lt"/>
                <a:cs typeface="+mn-cs"/>
              </a:rPr>
              <a:t>Line efficiency</a:t>
            </a:r>
          </a:p>
          <a:p>
            <a:pPr marL="742950" lvl="1" indent="-285750">
              <a:spcBef>
                <a:spcPct val="20000"/>
              </a:spcBef>
              <a:buFontTx/>
              <a:buChar char="–"/>
              <a:defRPr/>
            </a:pPr>
            <a:r>
              <a:rPr lang="en-US" altLang="en-US" sz="2000" kern="0" dirty="0">
                <a:latin typeface="+mn-lt"/>
                <a:cs typeface="+mn-cs"/>
              </a:rPr>
              <a:t>Single node to node link can be shared by many packets over time</a:t>
            </a:r>
          </a:p>
          <a:p>
            <a:pPr marL="742950" lvl="1" indent="-285750">
              <a:spcBef>
                <a:spcPct val="20000"/>
              </a:spcBef>
              <a:buFontTx/>
              <a:buChar char="–"/>
              <a:defRPr/>
            </a:pPr>
            <a:r>
              <a:rPr lang="en-US" altLang="en-US" sz="2000" kern="0" dirty="0">
                <a:latin typeface="+mn-lt"/>
                <a:cs typeface="+mn-cs"/>
              </a:rPr>
              <a:t>Packets queued and transmitted as fast as possible</a:t>
            </a:r>
          </a:p>
          <a:p>
            <a:pPr marL="342900" indent="-342900">
              <a:spcBef>
                <a:spcPct val="20000"/>
              </a:spcBef>
              <a:buFontTx/>
              <a:buChar char="•"/>
              <a:defRPr/>
            </a:pPr>
            <a:r>
              <a:rPr lang="en-US" altLang="en-US" sz="2400" kern="0" dirty="0">
                <a:solidFill>
                  <a:srgbClr val="0070C0"/>
                </a:solidFill>
                <a:latin typeface="+mn-lt"/>
                <a:cs typeface="+mn-cs"/>
              </a:rPr>
              <a:t>Data rate conversion</a:t>
            </a:r>
          </a:p>
          <a:p>
            <a:pPr marL="742950" lvl="1" indent="-285750">
              <a:spcBef>
                <a:spcPct val="20000"/>
              </a:spcBef>
              <a:buFontTx/>
              <a:buChar char="–"/>
              <a:defRPr/>
            </a:pPr>
            <a:r>
              <a:rPr lang="en-US" altLang="en-US" sz="2000" kern="0" dirty="0">
                <a:latin typeface="+mn-lt"/>
                <a:cs typeface="+mn-cs"/>
              </a:rPr>
              <a:t>Each station connects to the local node at its own speed</a:t>
            </a:r>
          </a:p>
          <a:p>
            <a:pPr marL="742950" lvl="1" indent="-285750">
              <a:spcBef>
                <a:spcPct val="20000"/>
              </a:spcBef>
              <a:buFontTx/>
              <a:buChar char="–"/>
              <a:defRPr/>
            </a:pPr>
            <a:r>
              <a:rPr lang="en-US" altLang="en-US" sz="2000" kern="0" dirty="0">
                <a:latin typeface="+mn-lt"/>
                <a:cs typeface="+mn-cs"/>
              </a:rPr>
              <a:t>Nodes buffer data if required to equalize rates</a:t>
            </a:r>
          </a:p>
          <a:p>
            <a:pPr marL="342900" indent="-342900">
              <a:spcBef>
                <a:spcPct val="20000"/>
              </a:spcBef>
              <a:buFontTx/>
              <a:buChar char="•"/>
              <a:defRPr/>
            </a:pPr>
            <a:r>
              <a:rPr lang="en-US" altLang="en-US" sz="2400" kern="0" dirty="0">
                <a:solidFill>
                  <a:srgbClr val="0070C0"/>
                </a:solidFill>
                <a:latin typeface="+mn-lt"/>
                <a:cs typeface="+mn-cs"/>
              </a:rPr>
              <a:t>Packets are accepted even when network is busy</a:t>
            </a:r>
          </a:p>
          <a:p>
            <a:pPr marL="742950" lvl="1" indent="-285750">
              <a:spcBef>
                <a:spcPct val="20000"/>
              </a:spcBef>
              <a:buFontTx/>
              <a:buChar char="–"/>
              <a:defRPr/>
            </a:pPr>
            <a:r>
              <a:rPr lang="en-US" altLang="en-US" sz="2000" kern="0" dirty="0">
                <a:latin typeface="+mn-lt"/>
                <a:cs typeface="+mn-cs"/>
              </a:rPr>
              <a:t>Delivery may slow down</a:t>
            </a:r>
          </a:p>
          <a:p>
            <a:pPr marL="342900" indent="-342900">
              <a:spcBef>
                <a:spcPct val="20000"/>
              </a:spcBef>
              <a:buFontTx/>
              <a:buChar char="•"/>
              <a:defRPr/>
            </a:pPr>
            <a:r>
              <a:rPr lang="en-US" altLang="en-US" sz="2400" kern="0" dirty="0">
                <a:solidFill>
                  <a:srgbClr val="0070C0"/>
                </a:solidFill>
                <a:latin typeface="+mn-lt"/>
                <a:cs typeface="+mn-cs"/>
              </a:rPr>
              <a:t>Priorities can be used</a:t>
            </a:r>
          </a:p>
        </p:txBody>
      </p:sp>
      <p:sp>
        <p:nvSpPr>
          <p:cNvPr id="44035" name="Rectangle 2"/>
          <p:cNvSpPr>
            <a:spLocks noGrp="1" noChangeArrowheads="1"/>
          </p:cNvSpPr>
          <p:nvPr>
            <p:ph type="title"/>
          </p:nvPr>
        </p:nvSpPr>
        <p:spPr/>
        <p:txBody>
          <a:bodyPr/>
          <a:lstStyle/>
          <a:p>
            <a:pPr eaLnBrk="1" hangingPunct="1"/>
            <a:r>
              <a:rPr lang="en-US" altLang="en-US" smtClean="0"/>
              <a:t>Advantages</a:t>
            </a:r>
          </a:p>
        </p:txBody>
      </p:sp>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800" dirty="0" smtClean="0"/>
              <a:t>Difference between channel associated common channel and packet signaling networks</a:t>
            </a:r>
          </a:p>
        </p:txBody>
      </p:sp>
      <p:sp>
        <p:nvSpPr>
          <p:cNvPr id="4" name="Rectangle 3"/>
          <p:cNvSpPr/>
          <p:nvPr/>
        </p:nvSpPr>
        <p:spPr>
          <a:xfrm>
            <a:off x="1447800" y="3429000"/>
            <a:ext cx="5943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1447800" y="3656013"/>
            <a:ext cx="5943600" cy="1587"/>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47800" y="3960813"/>
            <a:ext cx="5943600" cy="1587"/>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47800" y="4265613"/>
            <a:ext cx="5943600" cy="1587"/>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7800" y="4572000"/>
            <a:ext cx="5943600" cy="1588"/>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4876800"/>
            <a:ext cx="5943600" cy="1588"/>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7391400" y="3502025"/>
            <a:ext cx="1752600" cy="307975"/>
          </a:xfrm>
          <a:prstGeom prst="rect">
            <a:avLst/>
          </a:prstGeom>
          <a:noFill/>
          <a:ln w="9525">
            <a:solidFill>
              <a:schemeClr val="bg1"/>
            </a:solidFill>
            <a:miter lim="800000"/>
            <a:headEnd/>
            <a:tailEnd/>
          </a:ln>
        </p:spPr>
        <p:txBody>
          <a:bodyPr>
            <a:spAutoFit/>
          </a:bodyPr>
          <a:lstStyle/>
          <a:p>
            <a:r>
              <a:rPr lang="en-US" sz="1400" b="1">
                <a:solidFill>
                  <a:srgbClr val="FF0000"/>
                </a:solidFill>
              </a:rPr>
              <a:t>Supervisor signal</a:t>
            </a:r>
          </a:p>
        </p:txBody>
      </p:sp>
      <p:sp>
        <p:nvSpPr>
          <p:cNvPr id="21" name="TextBox 20"/>
          <p:cNvSpPr txBox="1">
            <a:spLocks noChangeArrowheads="1"/>
          </p:cNvSpPr>
          <p:nvPr/>
        </p:nvSpPr>
        <p:spPr bwMode="auto">
          <a:xfrm>
            <a:off x="6705600" y="2743200"/>
            <a:ext cx="1752600" cy="307975"/>
          </a:xfrm>
          <a:prstGeom prst="rect">
            <a:avLst/>
          </a:prstGeom>
          <a:noFill/>
          <a:ln w="9525">
            <a:noFill/>
            <a:miter lim="800000"/>
            <a:headEnd/>
            <a:tailEnd/>
          </a:ln>
        </p:spPr>
        <p:txBody>
          <a:bodyPr>
            <a:spAutoFit/>
          </a:bodyPr>
          <a:lstStyle/>
          <a:p>
            <a:r>
              <a:rPr lang="en-US" sz="1400" b="1">
                <a:solidFill>
                  <a:srgbClr val="0070C0"/>
                </a:solidFill>
              </a:rPr>
              <a:t>Voice channel</a:t>
            </a:r>
          </a:p>
        </p:txBody>
      </p:sp>
      <p:cxnSp>
        <p:nvCxnSpPr>
          <p:cNvPr id="23" name="Straight Arrow Connector 22"/>
          <p:cNvCxnSpPr/>
          <p:nvPr/>
        </p:nvCxnSpPr>
        <p:spPr>
          <a:xfrm rot="10800000" flipV="1">
            <a:off x="6858000" y="29718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1524000" y="1828800"/>
            <a:ext cx="7467600" cy="1077913"/>
          </a:xfrm>
          <a:prstGeom prst="rect">
            <a:avLst/>
          </a:prstGeom>
          <a:noFill/>
          <a:ln w="9525">
            <a:noFill/>
            <a:miter lim="800000"/>
            <a:headEnd/>
            <a:tailEnd/>
          </a:ln>
        </p:spPr>
        <p:txBody>
          <a:bodyPr>
            <a:spAutoFit/>
          </a:bodyPr>
          <a:lstStyle/>
          <a:p>
            <a:r>
              <a:rPr lang="en-US" sz="1600"/>
              <a:t>Each voice channel will have a supervisory channel(either direct or associate).</a:t>
            </a:r>
          </a:p>
          <a:p>
            <a:r>
              <a:rPr lang="en-US" sz="1600"/>
              <a:t>Highly inefficient for the signalling channel and less than 50% efficient for the voice channel.</a:t>
            </a:r>
          </a:p>
          <a:p>
            <a:endParaRPr lang="en-US" sz="1600"/>
          </a:p>
        </p:txBody>
      </p:sp>
      <p:sp>
        <p:nvSpPr>
          <p:cNvPr id="29" name="TextBox 28"/>
          <p:cNvSpPr txBox="1">
            <a:spLocks noChangeArrowheads="1"/>
          </p:cNvSpPr>
          <p:nvPr/>
        </p:nvSpPr>
        <p:spPr bwMode="auto">
          <a:xfrm>
            <a:off x="1487488" y="1371600"/>
            <a:ext cx="4133850" cy="646113"/>
          </a:xfrm>
          <a:prstGeom prst="rect">
            <a:avLst/>
          </a:prstGeom>
          <a:noFill/>
          <a:ln w="9525">
            <a:noFill/>
            <a:miter lim="800000"/>
            <a:headEnd/>
            <a:tailEnd/>
          </a:ln>
        </p:spPr>
        <p:txBody>
          <a:bodyPr wrap="none">
            <a:spAutoFit/>
          </a:bodyPr>
          <a:lstStyle/>
          <a:p>
            <a:r>
              <a:rPr lang="en-US" b="1" u="sng"/>
              <a:t>Channel associated signalling(CAS)</a:t>
            </a:r>
          </a:p>
          <a:p>
            <a:endParaRPr lang="en-US"/>
          </a:p>
        </p:txBody>
      </p:sp>
      <p:cxnSp>
        <p:nvCxnSpPr>
          <p:cNvPr id="32" name="Straight Connector 31"/>
          <p:cNvCxnSpPr/>
          <p:nvPr/>
        </p:nvCxnSpPr>
        <p:spPr>
          <a:xfrm>
            <a:off x="1447800" y="3808413"/>
            <a:ext cx="5943600" cy="15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47800" y="4113213"/>
            <a:ext cx="5943600" cy="15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47800" y="4418013"/>
            <a:ext cx="5943600" cy="15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4724400"/>
            <a:ext cx="59436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47800" y="5029200"/>
            <a:ext cx="59436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447800" y="3429000"/>
            <a:ext cx="59436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1524000" y="2590800"/>
            <a:ext cx="4632325" cy="738188"/>
          </a:xfrm>
          <a:prstGeom prst="rect">
            <a:avLst/>
          </a:prstGeom>
          <a:noFill/>
          <a:ln w="9525">
            <a:noFill/>
            <a:miter lim="800000"/>
            <a:headEnd/>
            <a:tailEnd/>
          </a:ln>
        </p:spPr>
        <p:txBody>
          <a:bodyPr wrap="none">
            <a:spAutoFit/>
          </a:bodyPr>
          <a:lstStyle/>
          <a:p>
            <a:r>
              <a:rPr lang="en-US" sz="1400" b="1" u="sng"/>
              <a:t>Common Channel signalling </a:t>
            </a:r>
            <a:r>
              <a:rPr lang="en-US" sz="1400"/>
              <a:t>– All supervisory </a:t>
            </a:r>
          </a:p>
          <a:p>
            <a:r>
              <a:rPr lang="en-US" sz="1400"/>
              <a:t>Signals of voice channels are in one time slot</a:t>
            </a:r>
          </a:p>
          <a:p>
            <a:r>
              <a:rPr lang="en-US" sz="1400"/>
              <a:t>And the voice channels have similar inefficiency as CAS</a:t>
            </a:r>
          </a:p>
        </p:txBody>
      </p:sp>
      <p:cxnSp>
        <p:nvCxnSpPr>
          <p:cNvPr id="39" name="Straight Arrow Connector 38"/>
          <p:cNvCxnSpPr>
            <a:stCxn id="21" idx="2"/>
          </p:cNvCxnSpPr>
          <p:nvPr/>
        </p:nvCxnSpPr>
        <p:spPr>
          <a:xfrm rot="5400000">
            <a:off x="6916737" y="2992438"/>
            <a:ext cx="606425"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47800" y="5181600"/>
            <a:ext cx="5943600" cy="1588"/>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1447800" y="5486400"/>
            <a:ext cx="6887848" cy="523220"/>
          </a:xfrm>
          <a:prstGeom prst="rect">
            <a:avLst/>
          </a:prstGeom>
          <a:noFill/>
          <a:ln w="9525">
            <a:noFill/>
            <a:miter lim="800000"/>
            <a:headEnd/>
            <a:tailEnd/>
          </a:ln>
        </p:spPr>
        <p:txBody>
          <a:bodyPr wrap="none">
            <a:spAutoFit/>
          </a:bodyPr>
          <a:lstStyle/>
          <a:p>
            <a:r>
              <a:rPr lang="en-US" sz="1400" b="1" dirty="0"/>
              <a:t>Packet network=</a:t>
            </a:r>
            <a:r>
              <a:rPr lang="en-US" sz="1400" b="1" dirty="0" err="1"/>
              <a:t>Signalling</a:t>
            </a:r>
            <a:r>
              <a:rPr lang="en-US" sz="1400" b="1" dirty="0"/>
              <a:t> and voice are sent in packets ,highly efficient for voice as </a:t>
            </a:r>
          </a:p>
          <a:p>
            <a:r>
              <a:rPr lang="en-US" sz="1400" b="1" dirty="0"/>
              <a:t>well as </a:t>
            </a:r>
            <a:r>
              <a:rPr lang="en-US" sz="1400" b="1" dirty="0" err="1" smtClean="0"/>
              <a:t>signalling.The</a:t>
            </a:r>
            <a:r>
              <a:rPr lang="en-US" sz="1400" b="1" dirty="0" smtClean="0"/>
              <a:t> </a:t>
            </a:r>
            <a:r>
              <a:rPr lang="en-US" sz="1400" b="1" dirty="0" err="1" smtClean="0"/>
              <a:t>deficiecy</a:t>
            </a:r>
            <a:r>
              <a:rPr lang="en-US" sz="1400" b="1" dirty="0" smtClean="0"/>
              <a:t> experienced for voice channels, in CAS &amp; CCS has overcome</a:t>
            </a:r>
            <a:endParaRPr lang="en-US" sz="1400" dirty="0"/>
          </a:p>
        </p:txBody>
      </p:sp>
      <p:sp>
        <p:nvSpPr>
          <p:cNvPr id="43" name="TextBox 42"/>
          <p:cNvSpPr txBox="1">
            <a:spLocks noChangeArrowheads="1"/>
          </p:cNvSpPr>
          <p:nvPr/>
        </p:nvSpPr>
        <p:spPr bwMode="auto">
          <a:xfrm>
            <a:off x="2209800" y="3810000"/>
            <a:ext cx="4114800" cy="646113"/>
          </a:xfrm>
          <a:prstGeom prst="rect">
            <a:avLst/>
          </a:prstGeom>
          <a:noFill/>
          <a:ln w="9525">
            <a:noFill/>
            <a:miter lim="800000"/>
            <a:headEnd/>
            <a:tailEnd/>
          </a:ln>
        </p:spPr>
        <p:txBody>
          <a:bodyPr>
            <a:spAutoFit/>
          </a:bodyPr>
          <a:lstStyle/>
          <a:p>
            <a:r>
              <a:rPr lang="en-US"/>
              <a:t>Signalling and voice are going on packets whenever it is needed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nodeType="clickEffect">
                                  <p:stCondLst>
                                    <p:cond delay="0"/>
                                  </p:stCondLst>
                                  <p:childTnLst>
                                    <p:anim calcmode="lin" valueType="num">
                                      <p:cBhvr additive="base">
                                        <p:cTn id="64" dur="500"/>
                                        <p:tgtEl>
                                          <p:spTgt spid="6"/>
                                        </p:tgtEl>
                                        <p:attrNameLst>
                                          <p:attrName>ppt_x</p:attrName>
                                        </p:attrNameLst>
                                      </p:cBhvr>
                                      <p:tavLst>
                                        <p:tav tm="0">
                                          <p:val>
                                            <p:strVal val="ppt_x"/>
                                          </p:val>
                                        </p:tav>
                                        <p:tav tm="100000">
                                          <p:val>
                                            <p:strVal val="ppt_x"/>
                                          </p:val>
                                        </p:tav>
                                      </p:tavLst>
                                    </p:anim>
                                    <p:anim calcmode="lin" valueType="num">
                                      <p:cBhvr additive="base">
                                        <p:cTn id="65" dur="500"/>
                                        <p:tgtEl>
                                          <p:spTgt spid="6"/>
                                        </p:tgtEl>
                                        <p:attrNameLst>
                                          <p:attrName>ppt_y</p:attrName>
                                        </p:attrNameLst>
                                      </p:cBhvr>
                                      <p:tavLst>
                                        <p:tav tm="0">
                                          <p:val>
                                            <p:strVal val="ppt_y"/>
                                          </p:val>
                                        </p:tav>
                                        <p:tav tm="100000">
                                          <p:val>
                                            <p:strVal val="1+ppt_h/2"/>
                                          </p:val>
                                        </p:tav>
                                      </p:tavLst>
                                    </p:anim>
                                    <p:set>
                                      <p:cBhvr>
                                        <p:cTn id="66" dur="1" fill="hold">
                                          <p:stCondLst>
                                            <p:cond delay="499"/>
                                          </p:stCondLst>
                                        </p:cTn>
                                        <p:tgtEl>
                                          <p:spTgt spid="6"/>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16"/>
                                        </p:tgtEl>
                                        <p:attrNameLst>
                                          <p:attrName>ppt_x</p:attrName>
                                        </p:attrNameLst>
                                      </p:cBhvr>
                                      <p:tavLst>
                                        <p:tav tm="0">
                                          <p:val>
                                            <p:strVal val="ppt_x"/>
                                          </p:val>
                                        </p:tav>
                                        <p:tav tm="100000">
                                          <p:val>
                                            <p:strVal val="ppt_x"/>
                                          </p:val>
                                        </p:tav>
                                      </p:tavLst>
                                    </p:anim>
                                    <p:anim calcmode="lin" valueType="num">
                                      <p:cBhvr additive="base">
                                        <p:cTn id="69" dur="500"/>
                                        <p:tgtEl>
                                          <p:spTgt spid="16"/>
                                        </p:tgtEl>
                                        <p:attrNameLst>
                                          <p:attrName>ppt_y</p:attrName>
                                        </p:attrNameLst>
                                      </p:cBhvr>
                                      <p:tavLst>
                                        <p:tav tm="0">
                                          <p:val>
                                            <p:strVal val="ppt_y"/>
                                          </p:val>
                                        </p:tav>
                                        <p:tav tm="100000">
                                          <p:val>
                                            <p:strVal val="1+ppt_h/2"/>
                                          </p:val>
                                        </p:tav>
                                      </p:tavLst>
                                    </p:anim>
                                    <p:set>
                                      <p:cBhvr>
                                        <p:cTn id="70" dur="1" fill="hold">
                                          <p:stCondLst>
                                            <p:cond delay="499"/>
                                          </p:stCondLst>
                                        </p:cTn>
                                        <p:tgtEl>
                                          <p:spTgt spid="16"/>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ppt_x"/>
                                          </p:val>
                                        </p:tav>
                                      </p:tavLst>
                                    </p:anim>
                                    <p:anim calcmode="lin" valueType="num">
                                      <p:cBhvr additive="base">
                                        <p:cTn id="73" dur="500"/>
                                        <p:tgtEl>
                                          <p:spTgt spid="17"/>
                                        </p:tgtEl>
                                        <p:attrNameLst>
                                          <p:attrName>ppt_y</p:attrName>
                                        </p:attrNameLst>
                                      </p:cBhvr>
                                      <p:tavLst>
                                        <p:tav tm="0">
                                          <p:val>
                                            <p:strVal val="ppt_y"/>
                                          </p:val>
                                        </p:tav>
                                        <p:tav tm="100000">
                                          <p:val>
                                            <p:strVal val="1+ppt_h/2"/>
                                          </p:val>
                                        </p:tav>
                                      </p:tavLst>
                                    </p:anim>
                                    <p:set>
                                      <p:cBhvr>
                                        <p:cTn id="74" dur="1" fill="hold">
                                          <p:stCondLst>
                                            <p:cond delay="499"/>
                                          </p:stCondLst>
                                        </p:cTn>
                                        <p:tgtEl>
                                          <p:spTgt spid="17"/>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18"/>
                                        </p:tgtEl>
                                        <p:attrNameLst>
                                          <p:attrName>ppt_x</p:attrName>
                                        </p:attrNameLst>
                                      </p:cBhvr>
                                      <p:tavLst>
                                        <p:tav tm="0">
                                          <p:val>
                                            <p:strVal val="ppt_x"/>
                                          </p:val>
                                        </p:tav>
                                        <p:tav tm="100000">
                                          <p:val>
                                            <p:strVal val="ppt_x"/>
                                          </p:val>
                                        </p:tav>
                                      </p:tavLst>
                                    </p:anim>
                                    <p:anim calcmode="lin" valueType="num">
                                      <p:cBhvr additive="base">
                                        <p:cTn id="77" dur="500"/>
                                        <p:tgtEl>
                                          <p:spTgt spid="18"/>
                                        </p:tgtEl>
                                        <p:attrNameLst>
                                          <p:attrName>ppt_y</p:attrName>
                                        </p:attrNameLst>
                                      </p:cBhvr>
                                      <p:tavLst>
                                        <p:tav tm="0">
                                          <p:val>
                                            <p:strVal val="ppt_y"/>
                                          </p:val>
                                        </p:tav>
                                        <p:tav tm="100000">
                                          <p:val>
                                            <p:strVal val="1+ppt_h/2"/>
                                          </p:val>
                                        </p:tav>
                                      </p:tavLst>
                                    </p:anim>
                                    <p:set>
                                      <p:cBhvr>
                                        <p:cTn id="78" dur="1" fill="hold">
                                          <p:stCondLst>
                                            <p:cond delay="499"/>
                                          </p:stCondLst>
                                        </p:cTn>
                                        <p:tgtEl>
                                          <p:spTgt spid="18"/>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19"/>
                                        </p:tgtEl>
                                        <p:attrNameLst>
                                          <p:attrName>ppt_x</p:attrName>
                                        </p:attrNameLst>
                                      </p:cBhvr>
                                      <p:tavLst>
                                        <p:tav tm="0">
                                          <p:val>
                                            <p:strVal val="ppt_x"/>
                                          </p:val>
                                        </p:tav>
                                        <p:tav tm="100000">
                                          <p:val>
                                            <p:strVal val="ppt_x"/>
                                          </p:val>
                                        </p:tav>
                                      </p:tavLst>
                                    </p:anim>
                                    <p:anim calcmode="lin" valueType="num">
                                      <p:cBhvr additive="base">
                                        <p:cTn id="81" dur="500"/>
                                        <p:tgtEl>
                                          <p:spTgt spid="19"/>
                                        </p:tgtEl>
                                        <p:attrNameLst>
                                          <p:attrName>ppt_y</p:attrName>
                                        </p:attrNameLst>
                                      </p:cBhvr>
                                      <p:tavLst>
                                        <p:tav tm="0">
                                          <p:val>
                                            <p:strVal val="ppt_y"/>
                                          </p:val>
                                        </p:tav>
                                        <p:tav tm="100000">
                                          <p:val>
                                            <p:strVal val="1+ppt_h/2"/>
                                          </p:val>
                                        </p:tav>
                                      </p:tavLst>
                                    </p:anim>
                                    <p:set>
                                      <p:cBhvr>
                                        <p:cTn id="82" dur="1" fill="hold">
                                          <p:stCondLst>
                                            <p:cond delay="499"/>
                                          </p:stCondLst>
                                        </p:cTn>
                                        <p:tgtEl>
                                          <p:spTgt spid="19"/>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41"/>
                                        </p:tgtEl>
                                        <p:attrNameLst>
                                          <p:attrName>ppt_x</p:attrName>
                                        </p:attrNameLst>
                                      </p:cBhvr>
                                      <p:tavLst>
                                        <p:tav tm="0">
                                          <p:val>
                                            <p:strVal val="ppt_x"/>
                                          </p:val>
                                        </p:tav>
                                        <p:tav tm="100000">
                                          <p:val>
                                            <p:strVal val="ppt_x"/>
                                          </p:val>
                                        </p:tav>
                                      </p:tavLst>
                                    </p:anim>
                                    <p:anim calcmode="lin" valueType="num">
                                      <p:cBhvr additive="base">
                                        <p:cTn id="85" dur="500"/>
                                        <p:tgtEl>
                                          <p:spTgt spid="41"/>
                                        </p:tgtEl>
                                        <p:attrNameLst>
                                          <p:attrName>ppt_y</p:attrName>
                                        </p:attrNameLst>
                                      </p:cBhvr>
                                      <p:tavLst>
                                        <p:tav tm="0">
                                          <p:val>
                                            <p:strVal val="ppt_y"/>
                                          </p:val>
                                        </p:tav>
                                        <p:tav tm="100000">
                                          <p:val>
                                            <p:strVal val="1+ppt_h/2"/>
                                          </p:val>
                                        </p:tav>
                                      </p:tavLst>
                                    </p:anim>
                                    <p:set>
                                      <p:cBhvr>
                                        <p:cTn id="86" dur="1" fill="hold">
                                          <p:stCondLst>
                                            <p:cond delay="499"/>
                                          </p:stCondLst>
                                        </p:cTn>
                                        <p:tgtEl>
                                          <p:spTgt spid="41"/>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ppt_x"/>
                                          </p:val>
                                        </p:tav>
                                        <p:tav tm="100000">
                                          <p:val>
                                            <p:strVal val="#ppt_x"/>
                                          </p:val>
                                        </p:tav>
                                      </p:tavLst>
                                    </p:anim>
                                    <p:anim calcmode="lin" valueType="num">
                                      <p:cBhvr additive="base">
                                        <p:cTn id="106" dur="500" fill="hold"/>
                                        <p:tgtEl>
                                          <p:spTgt spid="34"/>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ppt_x"/>
                                          </p:val>
                                        </p:tav>
                                        <p:tav tm="100000">
                                          <p:val>
                                            <p:strVal val="#ppt_x"/>
                                          </p:val>
                                        </p:tav>
                                      </p:tavLst>
                                    </p:anim>
                                    <p:anim calcmode="lin" valueType="num">
                                      <p:cBhvr additive="base">
                                        <p:cTn id="110" dur="500" fill="hold"/>
                                        <p:tgtEl>
                                          <p:spTgt spid="35"/>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36"/>
                                        </p:tgtEl>
                                        <p:attrNameLst>
                                          <p:attrName>style.visibility</p:attrName>
                                        </p:attrNameLst>
                                      </p:cBhvr>
                                      <p:to>
                                        <p:strVal val="visible"/>
                                      </p:to>
                                    </p:set>
                                    <p:anim calcmode="lin" valueType="num">
                                      <p:cBhvr additive="base">
                                        <p:cTn id="113" dur="500" fill="hold"/>
                                        <p:tgtEl>
                                          <p:spTgt spid="36"/>
                                        </p:tgtEl>
                                        <p:attrNameLst>
                                          <p:attrName>ppt_x</p:attrName>
                                        </p:attrNameLst>
                                      </p:cBhvr>
                                      <p:tavLst>
                                        <p:tav tm="0">
                                          <p:val>
                                            <p:strVal val="#ppt_x"/>
                                          </p:val>
                                        </p:tav>
                                        <p:tav tm="100000">
                                          <p:val>
                                            <p:strVal val="#ppt_x"/>
                                          </p:val>
                                        </p:tav>
                                      </p:tavLst>
                                    </p:anim>
                                    <p:anim calcmode="lin" valueType="num">
                                      <p:cBhvr additive="base">
                                        <p:cTn id="1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500" fill="hold"/>
                                        <p:tgtEl>
                                          <p:spTgt spid="42"/>
                                        </p:tgtEl>
                                        <p:attrNameLst>
                                          <p:attrName>ppt_x</p:attrName>
                                        </p:attrNameLst>
                                      </p:cBhvr>
                                      <p:tavLst>
                                        <p:tav tm="0">
                                          <p:val>
                                            <p:strVal val="#ppt_x"/>
                                          </p:val>
                                        </p:tav>
                                        <p:tav tm="100000">
                                          <p:val>
                                            <p:strVal val="#ppt_x"/>
                                          </p:val>
                                        </p:tav>
                                      </p:tavLst>
                                    </p:anim>
                                    <p:anim calcmode="lin" valueType="num">
                                      <p:cBhvr additive="base">
                                        <p:cTn id="1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37"/>
                                        </p:tgtEl>
                                        <p:attrNameLst>
                                          <p:attrName>ppt_x</p:attrName>
                                        </p:attrNameLst>
                                      </p:cBhvr>
                                      <p:tavLst>
                                        <p:tav tm="0">
                                          <p:val>
                                            <p:strVal val="ppt_x"/>
                                          </p:val>
                                        </p:tav>
                                        <p:tav tm="100000">
                                          <p:val>
                                            <p:strVal val="ppt_x"/>
                                          </p:val>
                                        </p:tav>
                                      </p:tavLst>
                                    </p:anim>
                                    <p:anim calcmode="lin" valueType="num">
                                      <p:cBhvr additive="base">
                                        <p:cTn id="125" dur="500"/>
                                        <p:tgtEl>
                                          <p:spTgt spid="37"/>
                                        </p:tgtEl>
                                        <p:attrNameLst>
                                          <p:attrName>ppt_y</p:attrName>
                                        </p:attrNameLst>
                                      </p:cBhvr>
                                      <p:tavLst>
                                        <p:tav tm="0">
                                          <p:val>
                                            <p:strVal val="ppt_y"/>
                                          </p:val>
                                        </p:tav>
                                        <p:tav tm="100000">
                                          <p:val>
                                            <p:strVal val="1+ppt_h/2"/>
                                          </p:val>
                                        </p:tav>
                                      </p:tavLst>
                                    </p:anim>
                                    <p:set>
                                      <p:cBhvr>
                                        <p:cTn id="126" dur="1" fill="hold">
                                          <p:stCondLst>
                                            <p:cond delay="499"/>
                                          </p:stCondLst>
                                        </p:cTn>
                                        <p:tgtEl>
                                          <p:spTgt spid="37"/>
                                        </p:tgtEl>
                                        <p:attrNameLst>
                                          <p:attrName>style.visibility</p:attrName>
                                        </p:attrNameLst>
                                      </p:cBhvr>
                                      <p:to>
                                        <p:strVal val="hidden"/>
                                      </p:to>
                                    </p:set>
                                  </p:childTnLst>
                                </p:cTn>
                              </p:par>
                              <p:par>
                                <p:cTn id="127" presetID="2" presetClass="exit" presetSubtype="4" fill="hold" nodeType="withEffect">
                                  <p:stCondLst>
                                    <p:cond delay="0"/>
                                  </p:stCondLst>
                                  <p:childTnLst>
                                    <p:anim calcmode="lin" valueType="num">
                                      <p:cBhvr additive="base">
                                        <p:cTn id="128" dur="500"/>
                                        <p:tgtEl>
                                          <p:spTgt spid="6"/>
                                        </p:tgtEl>
                                        <p:attrNameLst>
                                          <p:attrName>ppt_x</p:attrName>
                                        </p:attrNameLst>
                                      </p:cBhvr>
                                      <p:tavLst>
                                        <p:tav tm="0">
                                          <p:val>
                                            <p:strVal val="ppt_x"/>
                                          </p:val>
                                        </p:tav>
                                        <p:tav tm="100000">
                                          <p:val>
                                            <p:strVal val="ppt_x"/>
                                          </p:val>
                                        </p:tav>
                                      </p:tavLst>
                                    </p:anim>
                                    <p:anim calcmode="lin" valueType="num">
                                      <p:cBhvr additive="base">
                                        <p:cTn id="129" dur="500"/>
                                        <p:tgtEl>
                                          <p:spTgt spid="6"/>
                                        </p:tgtEl>
                                        <p:attrNameLst>
                                          <p:attrName>ppt_y</p:attrName>
                                        </p:attrNameLst>
                                      </p:cBhvr>
                                      <p:tavLst>
                                        <p:tav tm="0">
                                          <p:val>
                                            <p:strVal val="ppt_y"/>
                                          </p:val>
                                        </p:tav>
                                        <p:tav tm="100000">
                                          <p:val>
                                            <p:strVal val="1+ppt_h/2"/>
                                          </p:val>
                                        </p:tav>
                                      </p:tavLst>
                                    </p:anim>
                                    <p:set>
                                      <p:cBhvr>
                                        <p:cTn id="130" dur="1" fill="hold">
                                          <p:stCondLst>
                                            <p:cond delay="499"/>
                                          </p:stCondLst>
                                        </p:cTn>
                                        <p:tgtEl>
                                          <p:spTgt spid="6"/>
                                        </p:tgtEl>
                                        <p:attrNameLst>
                                          <p:attrName>style.visibility</p:attrName>
                                        </p:attrNameLst>
                                      </p:cBhvr>
                                      <p:to>
                                        <p:strVal val="hidden"/>
                                      </p:to>
                                    </p:set>
                                  </p:childTnLst>
                                </p:cTn>
                              </p:par>
                              <p:par>
                                <p:cTn id="131" presetID="2" presetClass="exit" presetSubtype="4" fill="hold" nodeType="withEffect">
                                  <p:stCondLst>
                                    <p:cond delay="0"/>
                                  </p:stCondLst>
                                  <p:childTnLst>
                                    <p:anim calcmode="lin" valueType="num">
                                      <p:cBhvr additive="base">
                                        <p:cTn id="132" dur="500"/>
                                        <p:tgtEl>
                                          <p:spTgt spid="32"/>
                                        </p:tgtEl>
                                        <p:attrNameLst>
                                          <p:attrName>ppt_x</p:attrName>
                                        </p:attrNameLst>
                                      </p:cBhvr>
                                      <p:tavLst>
                                        <p:tav tm="0">
                                          <p:val>
                                            <p:strVal val="ppt_x"/>
                                          </p:val>
                                        </p:tav>
                                        <p:tav tm="100000">
                                          <p:val>
                                            <p:strVal val="ppt_x"/>
                                          </p:val>
                                        </p:tav>
                                      </p:tavLst>
                                    </p:anim>
                                    <p:anim calcmode="lin" valueType="num">
                                      <p:cBhvr additive="base">
                                        <p:cTn id="133" dur="500"/>
                                        <p:tgtEl>
                                          <p:spTgt spid="32"/>
                                        </p:tgtEl>
                                        <p:attrNameLst>
                                          <p:attrName>ppt_y</p:attrName>
                                        </p:attrNameLst>
                                      </p:cBhvr>
                                      <p:tavLst>
                                        <p:tav tm="0">
                                          <p:val>
                                            <p:strVal val="ppt_y"/>
                                          </p:val>
                                        </p:tav>
                                        <p:tav tm="100000">
                                          <p:val>
                                            <p:strVal val="1+ppt_h/2"/>
                                          </p:val>
                                        </p:tav>
                                      </p:tavLst>
                                    </p:anim>
                                    <p:set>
                                      <p:cBhvr>
                                        <p:cTn id="134" dur="1" fill="hold">
                                          <p:stCondLst>
                                            <p:cond delay="499"/>
                                          </p:stCondLst>
                                        </p:cTn>
                                        <p:tgtEl>
                                          <p:spTgt spid="32"/>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16"/>
                                        </p:tgtEl>
                                        <p:attrNameLst>
                                          <p:attrName>ppt_x</p:attrName>
                                        </p:attrNameLst>
                                      </p:cBhvr>
                                      <p:tavLst>
                                        <p:tav tm="0">
                                          <p:val>
                                            <p:strVal val="ppt_x"/>
                                          </p:val>
                                        </p:tav>
                                        <p:tav tm="100000">
                                          <p:val>
                                            <p:strVal val="ppt_x"/>
                                          </p:val>
                                        </p:tav>
                                      </p:tavLst>
                                    </p:anim>
                                    <p:anim calcmode="lin" valueType="num">
                                      <p:cBhvr additive="base">
                                        <p:cTn id="137" dur="500"/>
                                        <p:tgtEl>
                                          <p:spTgt spid="16"/>
                                        </p:tgtEl>
                                        <p:attrNameLst>
                                          <p:attrName>ppt_y</p:attrName>
                                        </p:attrNameLst>
                                      </p:cBhvr>
                                      <p:tavLst>
                                        <p:tav tm="0">
                                          <p:val>
                                            <p:strVal val="ppt_y"/>
                                          </p:val>
                                        </p:tav>
                                        <p:tav tm="100000">
                                          <p:val>
                                            <p:strVal val="1+ppt_h/2"/>
                                          </p:val>
                                        </p:tav>
                                      </p:tavLst>
                                    </p:anim>
                                    <p:set>
                                      <p:cBhvr>
                                        <p:cTn id="138" dur="1" fill="hold">
                                          <p:stCondLst>
                                            <p:cond delay="499"/>
                                          </p:stCondLst>
                                        </p:cTn>
                                        <p:tgtEl>
                                          <p:spTgt spid="16"/>
                                        </p:tgtEl>
                                        <p:attrNameLst>
                                          <p:attrName>style.visibility</p:attrName>
                                        </p:attrNameLst>
                                      </p:cBhvr>
                                      <p:to>
                                        <p:strVal val="hidden"/>
                                      </p:to>
                                    </p:set>
                                  </p:childTnLst>
                                </p:cTn>
                              </p:par>
                              <p:par>
                                <p:cTn id="139" presetID="2" presetClass="exit" presetSubtype="4" fill="hold" nodeType="withEffect">
                                  <p:stCondLst>
                                    <p:cond delay="0"/>
                                  </p:stCondLst>
                                  <p:childTnLst>
                                    <p:anim calcmode="lin" valueType="num">
                                      <p:cBhvr additive="base">
                                        <p:cTn id="140" dur="500"/>
                                        <p:tgtEl>
                                          <p:spTgt spid="33"/>
                                        </p:tgtEl>
                                        <p:attrNameLst>
                                          <p:attrName>ppt_x</p:attrName>
                                        </p:attrNameLst>
                                      </p:cBhvr>
                                      <p:tavLst>
                                        <p:tav tm="0">
                                          <p:val>
                                            <p:strVal val="ppt_x"/>
                                          </p:val>
                                        </p:tav>
                                        <p:tav tm="100000">
                                          <p:val>
                                            <p:strVal val="ppt_x"/>
                                          </p:val>
                                        </p:tav>
                                      </p:tavLst>
                                    </p:anim>
                                    <p:anim calcmode="lin" valueType="num">
                                      <p:cBhvr additive="base">
                                        <p:cTn id="141" dur="500"/>
                                        <p:tgtEl>
                                          <p:spTgt spid="33"/>
                                        </p:tgtEl>
                                        <p:attrNameLst>
                                          <p:attrName>ppt_y</p:attrName>
                                        </p:attrNameLst>
                                      </p:cBhvr>
                                      <p:tavLst>
                                        <p:tav tm="0">
                                          <p:val>
                                            <p:strVal val="ppt_y"/>
                                          </p:val>
                                        </p:tav>
                                        <p:tav tm="100000">
                                          <p:val>
                                            <p:strVal val="1+ppt_h/2"/>
                                          </p:val>
                                        </p:tav>
                                      </p:tavLst>
                                    </p:anim>
                                    <p:set>
                                      <p:cBhvr>
                                        <p:cTn id="142" dur="1" fill="hold">
                                          <p:stCondLst>
                                            <p:cond delay="499"/>
                                          </p:stCondLst>
                                        </p:cTn>
                                        <p:tgtEl>
                                          <p:spTgt spid="33"/>
                                        </p:tgtEl>
                                        <p:attrNameLst>
                                          <p:attrName>style.visibility</p:attrName>
                                        </p:attrNameLst>
                                      </p:cBhvr>
                                      <p:to>
                                        <p:strVal val="hidden"/>
                                      </p:to>
                                    </p:set>
                                  </p:childTnLst>
                                </p:cTn>
                              </p:par>
                              <p:par>
                                <p:cTn id="143" presetID="2" presetClass="exit" presetSubtype="4" fill="hold" nodeType="withEffect">
                                  <p:stCondLst>
                                    <p:cond delay="0"/>
                                  </p:stCondLst>
                                  <p:childTnLst>
                                    <p:anim calcmode="lin" valueType="num">
                                      <p:cBhvr additive="base">
                                        <p:cTn id="144" dur="500"/>
                                        <p:tgtEl>
                                          <p:spTgt spid="17"/>
                                        </p:tgtEl>
                                        <p:attrNameLst>
                                          <p:attrName>ppt_x</p:attrName>
                                        </p:attrNameLst>
                                      </p:cBhvr>
                                      <p:tavLst>
                                        <p:tav tm="0">
                                          <p:val>
                                            <p:strVal val="ppt_x"/>
                                          </p:val>
                                        </p:tav>
                                        <p:tav tm="100000">
                                          <p:val>
                                            <p:strVal val="ppt_x"/>
                                          </p:val>
                                        </p:tav>
                                      </p:tavLst>
                                    </p:anim>
                                    <p:anim calcmode="lin" valueType="num">
                                      <p:cBhvr additive="base">
                                        <p:cTn id="145" dur="500"/>
                                        <p:tgtEl>
                                          <p:spTgt spid="17"/>
                                        </p:tgtEl>
                                        <p:attrNameLst>
                                          <p:attrName>ppt_y</p:attrName>
                                        </p:attrNameLst>
                                      </p:cBhvr>
                                      <p:tavLst>
                                        <p:tav tm="0">
                                          <p:val>
                                            <p:strVal val="ppt_y"/>
                                          </p:val>
                                        </p:tav>
                                        <p:tav tm="100000">
                                          <p:val>
                                            <p:strVal val="1+ppt_h/2"/>
                                          </p:val>
                                        </p:tav>
                                      </p:tavLst>
                                    </p:anim>
                                    <p:set>
                                      <p:cBhvr>
                                        <p:cTn id="146" dur="1" fill="hold">
                                          <p:stCondLst>
                                            <p:cond delay="499"/>
                                          </p:stCondLst>
                                        </p:cTn>
                                        <p:tgtEl>
                                          <p:spTgt spid="17"/>
                                        </p:tgtEl>
                                        <p:attrNameLst>
                                          <p:attrName>style.visibility</p:attrName>
                                        </p:attrNameLst>
                                      </p:cBhvr>
                                      <p:to>
                                        <p:strVal val="hidden"/>
                                      </p:to>
                                    </p:set>
                                  </p:childTnLst>
                                </p:cTn>
                              </p:par>
                              <p:par>
                                <p:cTn id="147" presetID="2" presetClass="exit" presetSubtype="4" fill="hold" nodeType="withEffect">
                                  <p:stCondLst>
                                    <p:cond delay="0"/>
                                  </p:stCondLst>
                                  <p:childTnLst>
                                    <p:anim calcmode="lin" valueType="num">
                                      <p:cBhvr additive="base">
                                        <p:cTn id="148" dur="500"/>
                                        <p:tgtEl>
                                          <p:spTgt spid="34"/>
                                        </p:tgtEl>
                                        <p:attrNameLst>
                                          <p:attrName>ppt_x</p:attrName>
                                        </p:attrNameLst>
                                      </p:cBhvr>
                                      <p:tavLst>
                                        <p:tav tm="0">
                                          <p:val>
                                            <p:strVal val="ppt_x"/>
                                          </p:val>
                                        </p:tav>
                                        <p:tav tm="100000">
                                          <p:val>
                                            <p:strVal val="ppt_x"/>
                                          </p:val>
                                        </p:tav>
                                      </p:tavLst>
                                    </p:anim>
                                    <p:anim calcmode="lin" valueType="num">
                                      <p:cBhvr additive="base">
                                        <p:cTn id="149" dur="500"/>
                                        <p:tgtEl>
                                          <p:spTgt spid="34"/>
                                        </p:tgtEl>
                                        <p:attrNameLst>
                                          <p:attrName>ppt_y</p:attrName>
                                        </p:attrNameLst>
                                      </p:cBhvr>
                                      <p:tavLst>
                                        <p:tav tm="0">
                                          <p:val>
                                            <p:strVal val="ppt_y"/>
                                          </p:val>
                                        </p:tav>
                                        <p:tav tm="100000">
                                          <p:val>
                                            <p:strVal val="1+ppt_h/2"/>
                                          </p:val>
                                        </p:tav>
                                      </p:tavLst>
                                    </p:anim>
                                    <p:set>
                                      <p:cBhvr>
                                        <p:cTn id="150" dur="1" fill="hold">
                                          <p:stCondLst>
                                            <p:cond delay="499"/>
                                          </p:stCondLst>
                                        </p:cTn>
                                        <p:tgtEl>
                                          <p:spTgt spid="34"/>
                                        </p:tgtEl>
                                        <p:attrNameLst>
                                          <p:attrName>style.visibility</p:attrName>
                                        </p:attrNameLst>
                                      </p:cBhvr>
                                      <p:to>
                                        <p:strVal val="hidden"/>
                                      </p:to>
                                    </p:set>
                                  </p:childTnLst>
                                </p:cTn>
                              </p:par>
                              <p:par>
                                <p:cTn id="151" presetID="2" presetClass="exit" presetSubtype="4" fill="hold" nodeType="withEffect">
                                  <p:stCondLst>
                                    <p:cond delay="0"/>
                                  </p:stCondLst>
                                  <p:childTnLst>
                                    <p:anim calcmode="lin" valueType="num">
                                      <p:cBhvr additive="base">
                                        <p:cTn id="152" dur="500"/>
                                        <p:tgtEl>
                                          <p:spTgt spid="18"/>
                                        </p:tgtEl>
                                        <p:attrNameLst>
                                          <p:attrName>ppt_x</p:attrName>
                                        </p:attrNameLst>
                                      </p:cBhvr>
                                      <p:tavLst>
                                        <p:tav tm="0">
                                          <p:val>
                                            <p:strVal val="ppt_x"/>
                                          </p:val>
                                        </p:tav>
                                        <p:tav tm="100000">
                                          <p:val>
                                            <p:strVal val="ppt_x"/>
                                          </p:val>
                                        </p:tav>
                                      </p:tavLst>
                                    </p:anim>
                                    <p:anim calcmode="lin" valueType="num">
                                      <p:cBhvr additive="base">
                                        <p:cTn id="153" dur="500"/>
                                        <p:tgtEl>
                                          <p:spTgt spid="18"/>
                                        </p:tgtEl>
                                        <p:attrNameLst>
                                          <p:attrName>ppt_y</p:attrName>
                                        </p:attrNameLst>
                                      </p:cBhvr>
                                      <p:tavLst>
                                        <p:tav tm="0">
                                          <p:val>
                                            <p:strVal val="ppt_y"/>
                                          </p:val>
                                        </p:tav>
                                        <p:tav tm="100000">
                                          <p:val>
                                            <p:strVal val="1+ppt_h/2"/>
                                          </p:val>
                                        </p:tav>
                                      </p:tavLst>
                                    </p:anim>
                                    <p:set>
                                      <p:cBhvr>
                                        <p:cTn id="154" dur="1" fill="hold">
                                          <p:stCondLst>
                                            <p:cond delay="499"/>
                                          </p:stCondLst>
                                        </p:cTn>
                                        <p:tgtEl>
                                          <p:spTgt spid="18"/>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35"/>
                                        </p:tgtEl>
                                        <p:attrNameLst>
                                          <p:attrName>ppt_x</p:attrName>
                                        </p:attrNameLst>
                                      </p:cBhvr>
                                      <p:tavLst>
                                        <p:tav tm="0">
                                          <p:val>
                                            <p:strVal val="ppt_x"/>
                                          </p:val>
                                        </p:tav>
                                        <p:tav tm="100000">
                                          <p:val>
                                            <p:strVal val="ppt_x"/>
                                          </p:val>
                                        </p:tav>
                                      </p:tavLst>
                                    </p:anim>
                                    <p:anim calcmode="lin" valueType="num">
                                      <p:cBhvr additive="base">
                                        <p:cTn id="157" dur="500"/>
                                        <p:tgtEl>
                                          <p:spTgt spid="35"/>
                                        </p:tgtEl>
                                        <p:attrNameLst>
                                          <p:attrName>ppt_y</p:attrName>
                                        </p:attrNameLst>
                                      </p:cBhvr>
                                      <p:tavLst>
                                        <p:tav tm="0">
                                          <p:val>
                                            <p:strVal val="ppt_y"/>
                                          </p:val>
                                        </p:tav>
                                        <p:tav tm="100000">
                                          <p:val>
                                            <p:strVal val="1+ppt_h/2"/>
                                          </p:val>
                                        </p:tav>
                                      </p:tavLst>
                                    </p:anim>
                                    <p:set>
                                      <p:cBhvr>
                                        <p:cTn id="158" dur="1" fill="hold">
                                          <p:stCondLst>
                                            <p:cond delay="499"/>
                                          </p:stCondLst>
                                        </p:cTn>
                                        <p:tgtEl>
                                          <p:spTgt spid="35"/>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19"/>
                                        </p:tgtEl>
                                        <p:attrNameLst>
                                          <p:attrName>ppt_x</p:attrName>
                                        </p:attrNameLst>
                                      </p:cBhvr>
                                      <p:tavLst>
                                        <p:tav tm="0">
                                          <p:val>
                                            <p:strVal val="ppt_x"/>
                                          </p:val>
                                        </p:tav>
                                        <p:tav tm="100000">
                                          <p:val>
                                            <p:strVal val="ppt_x"/>
                                          </p:val>
                                        </p:tav>
                                      </p:tavLst>
                                    </p:anim>
                                    <p:anim calcmode="lin" valueType="num">
                                      <p:cBhvr additive="base">
                                        <p:cTn id="161" dur="500"/>
                                        <p:tgtEl>
                                          <p:spTgt spid="19"/>
                                        </p:tgtEl>
                                        <p:attrNameLst>
                                          <p:attrName>ppt_y</p:attrName>
                                        </p:attrNameLst>
                                      </p:cBhvr>
                                      <p:tavLst>
                                        <p:tav tm="0">
                                          <p:val>
                                            <p:strVal val="ppt_y"/>
                                          </p:val>
                                        </p:tav>
                                        <p:tav tm="100000">
                                          <p:val>
                                            <p:strVal val="1+ppt_h/2"/>
                                          </p:val>
                                        </p:tav>
                                      </p:tavLst>
                                    </p:anim>
                                    <p:set>
                                      <p:cBhvr>
                                        <p:cTn id="162" dur="1" fill="hold">
                                          <p:stCondLst>
                                            <p:cond delay="499"/>
                                          </p:stCondLst>
                                        </p:cTn>
                                        <p:tgtEl>
                                          <p:spTgt spid="19"/>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36"/>
                                        </p:tgtEl>
                                        <p:attrNameLst>
                                          <p:attrName>ppt_x</p:attrName>
                                        </p:attrNameLst>
                                      </p:cBhvr>
                                      <p:tavLst>
                                        <p:tav tm="0">
                                          <p:val>
                                            <p:strVal val="ppt_x"/>
                                          </p:val>
                                        </p:tav>
                                        <p:tav tm="100000">
                                          <p:val>
                                            <p:strVal val="ppt_x"/>
                                          </p:val>
                                        </p:tav>
                                      </p:tavLst>
                                    </p:anim>
                                    <p:anim calcmode="lin" valueType="num">
                                      <p:cBhvr additive="base">
                                        <p:cTn id="165" dur="500"/>
                                        <p:tgtEl>
                                          <p:spTgt spid="36"/>
                                        </p:tgtEl>
                                        <p:attrNameLst>
                                          <p:attrName>ppt_y</p:attrName>
                                        </p:attrNameLst>
                                      </p:cBhvr>
                                      <p:tavLst>
                                        <p:tav tm="0">
                                          <p:val>
                                            <p:strVal val="ppt_y"/>
                                          </p:val>
                                        </p:tav>
                                        <p:tav tm="100000">
                                          <p:val>
                                            <p:strVal val="1+ppt_h/2"/>
                                          </p:val>
                                        </p:tav>
                                      </p:tavLst>
                                    </p:anim>
                                    <p:set>
                                      <p:cBhvr>
                                        <p:cTn id="166" dur="1" fill="hold">
                                          <p:stCondLst>
                                            <p:cond delay="499"/>
                                          </p:stCondLst>
                                        </p:cTn>
                                        <p:tgtEl>
                                          <p:spTgt spid="36"/>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41"/>
                                        </p:tgtEl>
                                        <p:attrNameLst>
                                          <p:attrName>ppt_x</p:attrName>
                                        </p:attrNameLst>
                                      </p:cBhvr>
                                      <p:tavLst>
                                        <p:tav tm="0">
                                          <p:val>
                                            <p:strVal val="ppt_x"/>
                                          </p:val>
                                        </p:tav>
                                        <p:tav tm="100000">
                                          <p:val>
                                            <p:strVal val="ppt_x"/>
                                          </p:val>
                                        </p:tav>
                                      </p:tavLst>
                                    </p:anim>
                                    <p:anim calcmode="lin" valueType="num">
                                      <p:cBhvr additive="base">
                                        <p:cTn id="169" dur="500"/>
                                        <p:tgtEl>
                                          <p:spTgt spid="41"/>
                                        </p:tgtEl>
                                        <p:attrNameLst>
                                          <p:attrName>ppt_y</p:attrName>
                                        </p:attrNameLst>
                                      </p:cBhvr>
                                      <p:tavLst>
                                        <p:tav tm="0">
                                          <p:val>
                                            <p:strVal val="ppt_y"/>
                                          </p:val>
                                        </p:tav>
                                        <p:tav tm="100000">
                                          <p:val>
                                            <p:strVal val="1+ppt_h/2"/>
                                          </p:val>
                                        </p:tav>
                                      </p:tavLst>
                                    </p:anim>
                                    <p:set>
                                      <p:cBhvr>
                                        <p:cTn id="170" dur="1" fill="hold">
                                          <p:stCondLst>
                                            <p:cond delay="499"/>
                                          </p:stCondLst>
                                        </p:cTn>
                                        <p:tgtEl>
                                          <p:spTgt spid="41"/>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43"/>
                                        </p:tgtEl>
                                        <p:attrNameLst>
                                          <p:attrName>style.visibility</p:attrName>
                                        </p:attrNameLst>
                                      </p:cBhvr>
                                      <p:to>
                                        <p:strVal val="visible"/>
                                      </p:to>
                                    </p:set>
                                    <p:anim calcmode="lin" valueType="num">
                                      <p:cBhvr additive="base">
                                        <p:cTn id="175" dur="500" fill="hold"/>
                                        <p:tgtEl>
                                          <p:spTgt spid="43"/>
                                        </p:tgtEl>
                                        <p:attrNameLst>
                                          <p:attrName>ppt_x</p:attrName>
                                        </p:attrNameLst>
                                      </p:cBhvr>
                                      <p:tavLst>
                                        <p:tav tm="0">
                                          <p:val>
                                            <p:strVal val="#ppt_x"/>
                                          </p:val>
                                        </p:tav>
                                        <p:tav tm="100000">
                                          <p:val>
                                            <p:strVal val="#ppt_x"/>
                                          </p:val>
                                        </p:tav>
                                      </p:tavLst>
                                    </p:anim>
                                    <p:anim calcmode="lin" valueType="num">
                                      <p:cBhvr additive="base">
                                        <p:cTn id="17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p:bldP spid="27" grpId="0"/>
      <p:bldP spid="29" grpId="0"/>
      <p:bldP spid="38"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459432"/>
            <a:ext cx="8229600" cy="1800200"/>
          </a:xfrm>
        </p:spPr>
        <p:txBody>
          <a:bodyPr>
            <a:normAutofit/>
          </a:bodyPr>
          <a:lstStyle/>
          <a:p>
            <a:pPr algn="l"/>
            <a:r>
              <a:rPr lang="en-GB" sz="2800" dirty="0" smtClean="0"/>
              <a:t> 2 stage Link switching networks</a:t>
            </a:r>
            <a:br>
              <a:rPr lang="en-GB" sz="2800" dirty="0" smtClean="0"/>
            </a:br>
            <a:r>
              <a:rPr lang="en-GB" sz="2800" dirty="0" smtClean="0"/>
              <a:t>full available and non blocking.</a:t>
            </a:r>
            <a:endParaRPr lang="en-US" sz="2800" dirty="0" smtClean="0"/>
          </a:p>
        </p:txBody>
      </p:sp>
      <p:pic>
        <p:nvPicPr>
          <p:cNvPr id="94211" name="Picture 2"/>
          <p:cNvPicPr>
            <a:picLocks noGrp="1" noChangeAspect="1" noChangeArrowheads="1"/>
          </p:cNvPicPr>
          <p:nvPr>
            <p:ph idx="1"/>
          </p:nvPr>
        </p:nvPicPr>
        <p:blipFill>
          <a:blip r:embed="rId2" cstate="print"/>
          <a:srcRect/>
          <a:stretch>
            <a:fillRect/>
          </a:stretch>
        </p:blipFill>
        <p:spPr>
          <a:xfrm>
            <a:off x="0" y="1447800"/>
            <a:ext cx="9144000" cy="5188641"/>
          </a:xfrm>
          <a:noFill/>
        </p:spPr>
      </p:pic>
      <p:sp>
        <p:nvSpPr>
          <p:cNvPr id="4" name="Oval 3"/>
          <p:cNvSpPr/>
          <p:nvPr/>
        </p:nvSpPr>
        <p:spPr>
          <a:xfrm>
            <a:off x="3707904" y="1484784"/>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5" name="Oval 4"/>
          <p:cNvSpPr/>
          <p:nvPr/>
        </p:nvSpPr>
        <p:spPr>
          <a:xfrm>
            <a:off x="3563888" y="2132856"/>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6" name="Oval 5"/>
          <p:cNvSpPr/>
          <p:nvPr/>
        </p:nvSpPr>
        <p:spPr>
          <a:xfrm>
            <a:off x="3707904" y="3284984"/>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7" name="Oval 6"/>
          <p:cNvSpPr/>
          <p:nvPr/>
        </p:nvSpPr>
        <p:spPr>
          <a:xfrm>
            <a:off x="3707904" y="2780928"/>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8" name="Oval 7"/>
          <p:cNvSpPr/>
          <p:nvPr/>
        </p:nvSpPr>
        <p:spPr>
          <a:xfrm>
            <a:off x="3419872" y="3645024"/>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9" name="Oval 8"/>
          <p:cNvSpPr/>
          <p:nvPr/>
        </p:nvSpPr>
        <p:spPr>
          <a:xfrm>
            <a:off x="3131840" y="4365104"/>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0" name="Oval 9"/>
          <p:cNvSpPr/>
          <p:nvPr/>
        </p:nvSpPr>
        <p:spPr>
          <a:xfrm>
            <a:off x="3275856" y="4797152"/>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1" name="Oval 10"/>
          <p:cNvSpPr/>
          <p:nvPr/>
        </p:nvSpPr>
        <p:spPr>
          <a:xfrm>
            <a:off x="3491880" y="5373216"/>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2" name="Oval 11"/>
          <p:cNvSpPr/>
          <p:nvPr/>
        </p:nvSpPr>
        <p:spPr>
          <a:xfrm>
            <a:off x="3779912" y="5805264"/>
            <a:ext cx="64807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normAutofit fontScale="90000"/>
          </a:bodyPr>
          <a:lstStyle/>
          <a:p>
            <a:r>
              <a:rPr lang="en-GB" dirty="0" smtClean="0"/>
              <a:t>ANALYSIS OF3 stage link switching networks for non blocking</a:t>
            </a:r>
            <a:endParaRPr lang="en-US" dirty="0" smtClean="0"/>
          </a:p>
        </p:txBody>
      </p:sp>
      <p:pic>
        <p:nvPicPr>
          <p:cNvPr id="95235" name="Picture 2"/>
          <p:cNvPicPr>
            <a:picLocks noGrp="1" noChangeAspect="1" noChangeArrowheads="1"/>
          </p:cNvPicPr>
          <p:nvPr>
            <p:ph idx="1"/>
          </p:nvPr>
        </p:nvPicPr>
        <p:blipFill>
          <a:blip r:embed="rId2" cstate="print"/>
          <a:srcRect/>
          <a:stretch>
            <a:fillRect/>
          </a:stretch>
        </p:blipFill>
        <p:spPr>
          <a:xfrm>
            <a:off x="0" y="1371600"/>
            <a:ext cx="8991600" cy="54864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2079</Words>
  <Application>Microsoft Office PowerPoint</Application>
  <PresentationFormat>On-screen Show (4:3)</PresentationFormat>
  <Paragraphs>427</Paragraphs>
  <Slides>79</Slides>
  <Notes>1</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Switching System</vt:lpstr>
      <vt:lpstr>Switching systems</vt:lpstr>
      <vt:lpstr>ANALOGUE TYPE OF SWITCHING</vt:lpstr>
      <vt:lpstr>Basic analogue switch</vt:lpstr>
      <vt:lpstr>4       4 switching</vt:lpstr>
      <vt:lpstr>QUALITY FACTORS OF A SWITCHING NETWORK</vt:lpstr>
      <vt:lpstr> 2 stage Link switching networks full available but blocking. How to make non blocking</vt:lpstr>
      <vt:lpstr> 2 stage Link switching networks full available and non blocking.</vt:lpstr>
      <vt:lpstr>ANALYSIS OF3 stage link switching networks for non blocking</vt:lpstr>
      <vt:lpstr>ANALYSIS OF3 stage link switching networks for non blocking</vt:lpstr>
      <vt:lpstr>Slide 11</vt:lpstr>
      <vt:lpstr>Non-blocking 3 stage switching network</vt:lpstr>
      <vt:lpstr>Slide 13</vt:lpstr>
      <vt:lpstr>Near minimum cross points</vt:lpstr>
      <vt:lpstr>Slide 15</vt:lpstr>
      <vt:lpstr>Slide 16</vt:lpstr>
      <vt:lpstr>Slide 17</vt:lpstr>
      <vt:lpstr>Working of T switch </vt:lpstr>
      <vt:lpstr>Slide 19</vt:lpstr>
      <vt:lpstr>Detailed working of T-switch Timing chart </vt:lpstr>
      <vt:lpstr>What really happens at the T-switch</vt:lpstr>
      <vt:lpstr>TYPES OF T SWITCHES</vt:lpstr>
      <vt:lpstr>CHARACTERISTICS OF INPUT CONTROLLED T SWITCH</vt:lpstr>
      <vt:lpstr>BASIC COMPONANTS OF A SWITCHING SYSTEM</vt:lpstr>
      <vt:lpstr>Comparison of Human with Animal &amp; SWITCHING NODE</vt:lpstr>
      <vt:lpstr>SWITCHING UNIT</vt:lpstr>
      <vt:lpstr>CONTROLLED UNIT</vt:lpstr>
      <vt:lpstr>PERIPARALS</vt:lpstr>
      <vt:lpstr>SOFTWARE</vt:lpstr>
      <vt:lpstr>Slide 30</vt:lpstr>
      <vt:lpstr>Slide 31</vt:lpstr>
      <vt:lpstr>Slide 32</vt:lpstr>
      <vt:lpstr>Slide 33</vt:lpstr>
      <vt:lpstr>Understanding traffic concepts</vt:lpstr>
      <vt:lpstr>Slide 35</vt:lpstr>
      <vt:lpstr>v</vt:lpstr>
      <vt:lpstr>Slide 37</vt:lpstr>
      <vt:lpstr>Slide 38</vt:lpstr>
      <vt:lpstr>Slide 39</vt:lpstr>
      <vt:lpstr>Slide 40</vt:lpstr>
      <vt:lpstr>Packet Switching</vt:lpstr>
      <vt:lpstr>THE IP WORLD</vt:lpstr>
      <vt:lpstr>Major switching types</vt:lpstr>
      <vt:lpstr>CHRACTERISTICS OF SIGNALLING &amp; VOICE</vt:lpstr>
      <vt:lpstr>Slide 45</vt:lpstr>
      <vt:lpstr>Slide 46</vt:lpstr>
      <vt:lpstr>Slide 47</vt:lpstr>
      <vt:lpstr>DELAY ANALYSIS OF A MESSAGE SWITCH</vt:lpstr>
      <vt:lpstr>Deciding Optimum Packet Size</vt:lpstr>
      <vt:lpstr>Slide 50</vt:lpstr>
      <vt:lpstr>Slide 51</vt:lpstr>
      <vt:lpstr>Slide 52</vt:lpstr>
      <vt:lpstr>DELAY ANALYSIS FOR PACKET SWITCHING NETWORK</vt:lpstr>
      <vt:lpstr>Message vs Packet delay </vt:lpstr>
      <vt:lpstr>Contd….</vt:lpstr>
      <vt:lpstr>Slide 56</vt:lpstr>
      <vt:lpstr>Calculation of the optimum packet size</vt:lpstr>
      <vt:lpstr>Slide 58</vt:lpstr>
      <vt:lpstr>Slide 59</vt:lpstr>
      <vt:lpstr>Slide 60</vt:lpstr>
      <vt:lpstr>Slide 61</vt:lpstr>
      <vt:lpstr>Slide 62</vt:lpstr>
      <vt:lpstr>Slide 63</vt:lpstr>
      <vt:lpstr>Slide 64</vt:lpstr>
      <vt:lpstr>What is the packet network?</vt:lpstr>
      <vt:lpstr>Example</vt:lpstr>
      <vt:lpstr>Why  ?</vt:lpstr>
      <vt:lpstr>Goals</vt:lpstr>
      <vt:lpstr>Concept</vt:lpstr>
      <vt:lpstr>Packet-Switching Techniques</vt:lpstr>
      <vt:lpstr> Datagram </vt:lpstr>
      <vt:lpstr>Slide 72</vt:lpstr>
      <vt:lpstr>Slide 73</vt:lpstr>
      <vt:lpstr>Slide 74</vt:lpstr>
      <vt:lpstr>Slide 75</vt:lpstr>
      <vt:lpstr>Slide 76</vt:lpstr>
      <vt:lpstr>Virtual Circuits v Datagram</vt:lpstr>
      <vt:lpstr>Advantages</vt:lpstr>
      <vt:lpstr>Difference between channel associated common channel and packet signaling networks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Switching System</dc:title>
  <dc:creator>nilu111</dc:creator>
  <cp:lastModifiedBy>nilu111</cp:lastModifiedBy>
  <cp:revision>29</cp:revision>
  <dcterms:created xsi:type="dcterms:W3CDTF">2010-06-18T16:53:50Z</dcterms:created>
  <dcterms:modified xsi:type="dcterms:W3CDTF">2011-07-19T07:45:43Z</dcterms:modified>
</cp:coreProperties>
</file>